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1" r:id="rId3"/>
    <p:sldMasterId id="2147483694" r:id="rId4"/>
    <p:sldMasterId id="2147483709" r:id="rId5"/>
  </p:sldMasterIdLst>
  <p:notesMasterIdLst>
    <p:notesMasterId r:id="rId23"/>
  </p:notesMasterIdLst>
  <p:sldIdLst>
    <p:sldId id="2147376255" r:id="rId6"/>
    <p:sldId id="2147376242" r:id="rId7"/>
    <p:sldId id="2147376331" r:id="rId8"/>
    <p:sldId id="2147376254" r:id="rId9"/>
    <p:sldId id="2147376276" r:id="rId10"/>
    <p:sldId id="2147376329" r:id="rId11"/>
    <p:sldId id="2147376330" r:id="rId12"/>
    <p:sldId id="2147376281" r:id="rId13"/>
    <p:sldId id="2147376285" r:id="rId14"/>
    <p:sldId id="2147376332" r:id="rId15"/>
    <p:sldId id="2147376261" r:id="rId16"/>
    <p:sldId id="2147376333" r:id="rId17"/>
    <p:sldId id="2147376328" r:id="rId18"/>
    <p:sldId id="2147376334" r:id="rId19"/>
    <p:sldId id="2147376335" r:id="rId20"/>
    <p:sldId id="2147376336" r:id="rId21"/>
    <p:sldId id="21473763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0E0D6-0EDF-4EEA-BA31-A122724A0C3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8370F-50C6-44F5-A455-3883F9438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This is how it works.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u="sng" dirty="0"/>
              <a:t>[1. Harvesting]</a:t>
            </a:r>
          </a:p>
          <a:p>
            <a:endParaRPr lang="en-US" sz="2000" b="1" u="sng" dirty="0"/>
          </a:p>
          <a:p>
            <a:pPr lvl="0"/>
            <a:r>
              <a:rPr lang="en-US" sz="2000" dirty="0"/>
              <a:t>Vehicles equipped with Mobileye technology scan the road ahead, capture information about what they see and send it to the cloud. 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For example, let’s say we have a vehicle equipped with our vision system that drives by a traffic light.  </a:t>
            </a:r>
            <a:r>
              <a:rPr lang="en-US" sz="2400" dirty="0"/>
              <a:t>Based on computer vision and AI, the system scans the traffic light, extracts the relevant information, packages that data and then sends it to the Mobileye cloud.</a:t>
            </a:r>
          </a:p>
          <a:p>
            <a:pPr lvl="0"/>
            <a:endParaRPr lang="en-US" sz="2400" dirty="0"/>
          </a:p>
          <a:p>
            <a:pPr lvl="0"/>
            <a:r>
              <a:rPr lang="en-US" sz="2400" b="1" dirty="0"/>
              <a:t>I want to point out that we do not upload any video; the relevant metadata is extracted on-the-go and sent  to the cloud. </a:t>
            </a:r>
            <a:r>
              <a:rPr lang="en-US" sz="2400" dirty="0"/>
              <a:t>By relevant information I mean – the type of asset: traffic light, the dimension details of the traffic light box and its location. </a:t>
            </a:r>
          </a:p>
          <a:p>
            <a:pPr lvl="0"/>
            <a:endParaRPr lang="en-US" sz="24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1C7D1-7C67-BA4C-9BF6-C1F3AAE40438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4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dirty="0"/>
          </a:p>
          <a:p>
            <a:pPr lvl="0"/>
            <a:r>
              <a:rPr lang="en-US" sz="1600" b="1" dirty="0"/>
              <a:t>[2. Anonymization &amp; Aggregation]</a:t>
            </a:r>
          </a:p>
          <a:p>
            <a:pPr lvl="0"/>
            <a:endParaRPr lang="en-US" sz="1600" dirty="0"/>
          </a:p>
          <a:p>
            <a:pPr defTabSz="1803105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data is aggregated from multiple drives, clustered, and aligned in the cloud. A certain number of drives – approx. 20 passes per lane - is necessary for this process. </a:t>
            </a:r>
            <a:endParaRPr lang="en-US" sz="1600" dirty="0"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lvl="0"/>
            <a:endParaRPr lang="en-US" sz="1600" dirty="0"/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note that no personal data is collected, the process is fully GDPR-compliant, all around the world.</a:t>
            </a:r>
            <a:r>
              <a:rPr lang="en-US" sz="1600" dirty="0"/>
              <a:t> </a:t>
            </a:r>
          </a:p>
          <a:p>
            <a:pPr defTabSz="1803105"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1C7D1-7C67-BA4C-9BF6-C1F3AAE40438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32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dirty="0"/>
          </a:p>
          <a:p>
            <a:pPr lvl="0"/>
            <a:r>
              <a:rPr lang="en-US" sz="1600" b="1" dirty="0"/>
              <a:t>[2. Anonymization &amp; Aggregation]</a:t>
            </a:r>
          </a:p>
          <a:p>
            <a:pPr lvl="0"/>
            <a:endParaRPr lang="en-US" sz="1600" dirty="0"/>
          </a:p>
          <a:p>
            <a:pPr defTabSz="1803105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data is aggregated from multiple drives, clustered, and aligned in the cloud. A certain number of drives – approx. 20 passes per lane - is necessary for this process. </a:t>
            </a:r>
            <a:endParaRPr lang="en-US" sz="1600" dirty="0"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lvl="0"/>
            <a:endParaRPr lang="en-US" sz="1600" dirty="0"/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note that no personal data is collected, the process is fully GDPR-compliant, all around the world.</a:t>
            </a:r>
            <a:r>
              <a:rPr lang="en-US" sz="1600" dirty="0"/>
              <a:t> </a:t>
            </a:r>
          </a:p>
          <a:p>
            <a:pPr defTabSz="1803105"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1C7D1-7C67-BA4C-9BF6-C1F3AAE40438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6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dirty="0"/>
          </a:p>
          <a:p>
            <a:pPr lvl="0"/>
            <a:r>
              <a:rPr lang="en-US" sz="1600" b="1" dirty="0"/>
              <a:t>[2. Anonymization &amp; Aggregation]</a:t>
            </a:r>
          </a:p>
          <a:p>
            <a:pPr lvl="0"/>
            <a:endParaRPr lang="en-US" sz="1600" dirty="0"/>
          </a:p>
          <a:p>
            <a:pPr defTabSz="1803105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data is aggregated from multiple drives, clustered, and aligned in the cloud. A certain number of drives – approx. 20 passes per lane - is necessary for this process. </a:t>
            </a:r>
            <a:endParaRPr lang="en-US" sz="1600" dirty="0"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lvl="0"/>
            <a:endParaRPr lang="en-US" sz="1600" dirty="0"/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note that no personal data is collected, the process is fully GDPR-compliant, all around the world.</a:t>
            </a:r>
            <a:r>
              <a:rPr lang="en-US" sz="1600" dirty="0"/>
              <a:t> </a:t>
            </a:r>
          </a:p>
          <a:p>
            <a:pPr defTabSz="1803105"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1C7D1-7C67-BA4C-9BF6-C1F3AAE40438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90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sz="1200" b="1" u="sng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SUMMARY</a:t>
            </a:r>
            <a:r>
              <a:rPr lang="en-US" sz="1200" b="1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20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as of SEC filing, dated Sep 30, 2022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strike="sngStrike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117M </a:t>
            </a:r>
            <a:r>
              <a:rPr lang="en-US" sz="1200" strike="sngStrike" err="1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EyeQ</a:t>
            </a:r>
            <a:r>
              <a:rPr lang="en-US" sz="1200" strike="sngStrike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 chips sold</a:t>
            </a:r>
            <a:endParaRPr lang="en-US" sz="1200" strike="sngStrike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strike="sngStrike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~800 vehicle models incorporate </a:t>
            </a:r>
            <a:r>
              <a:rPr lang="en-US" sz="1200" strike="sngStrike" err="1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EyeQ</a:t>
            </a:r>
            <a:endParaRPr lang="en-US" sz="1200" strike="sngStrike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strike="sngStrike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50+ OEMs adopting Mobileye solutions</a:t>
            </a:r>
            <a:endParaRPr lang="en-US" sz="1200" strike="sngStrike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1.5M REM-enabled vehicles (REM™ mapping capability launched in 2018) </a:t>
            </a: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8.6+ </a:t>
            </a:r>
            <a:r>
              <a:rPr lang="en-US" sz="120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billio43M miles analyzed daily       n </a:t>
            </a:r>
            <a:r>
              <a:rPr lang="en-US" sz="120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miles of road data collected (8.6B was as of July 2, 2022)</a:t>
            </a: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B0F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en-US" sz="1200" i="1">
                <a:solidFill>
                  <a:srgbClr val="00B0F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 not clear if these are </a:t>
            </a:r>
            <a:r>
              <a:rPr lang="en-US" sz="1200" i="1" u="sng">
                <a:solidFill>
                  <a:srgbClr val="00B0F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unique</a:t>
            </a:r>
            <a:r>
              <a:rPr lang="en-US" sz="1200" i="1">
                <a:solidFill>
                  <a:srgbClr val="00B0F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 miles DAILY (I think they are. But I would also think they are not unique day-to-day.  NEED TO CHECK).</a:t>
            </a: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Coverage: 90% of approx. 0.8M miles of </a:t>
            </a:r>
            <a:r>
              <a:rPr lang="en-US" sz="1200" b="1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U.S.</a:t>
            </a:r>
            <a:r>
              <a:rPr lang="en-US" sz="120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 motorway, trunk, and primary road types</a:t>
            </a:r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0BC4B-1150-42AC-AE7D-F0204E0FA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69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8d56178233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g18d56178233_0_86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6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40404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2" name="Google Shape;472;g18d56178233_0_86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6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14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pictu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CD79D9-838B-A944-AE52-CF40395AD8A5}"/>
              </a:ext>
            </a:extLst>
          </p:cNvPr>
          <p:cNvSpPr/>
          <p:nvPr userDrawn="1"/>
        </p:nvSpPr>
        <p:spPr>
          <a:xfrm>
            <a:off x="4939748" y="0"/>
            <a:ext cx="7252252" cy="6858000"/>
          </a:xfrm>
          <a:prstGeom prst="rect">
            <a:avLst/>
          </a:prstGeom>
          <a:solidFill>
            <a:srgbClr val="0228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CC3524-BD7D-904E-85BF-990369D42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8098"/>
          <a:stretch/>
        </p:blipFill>
        <p:spPr>
          <a:xfrm>
            <a:off x="4654378" y="0"/>
            <a:ext cx="7537622" cy="6858000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94B20D0-0485-9545-B8A0-AD30F2456D34}"/>
              </a:ext>
            </a:extLst>
          </p:cNvPr>
          <p:cNvSpPr/>
          <p:nvPr userDrawn="1"/>
        </p:nvSpPr>
        <p:spPr>
          <a:xfrm rot="5400000">
            <a:off x="-211019" y="211014"/>
            <a:ext cx="6858001" cy="6435973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3"/>
            <a:ext cx="3907565" cy="326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DE4A5F-2298-F244-9D87-06658932C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4C777B-D8A8-6A40-84C1-679CFE848335}"/>
              </a:ext>
            </a:extLst>
          </p:cNvPr>
          <p:cNvGrpSpPr/>
          <p:nvPr userDrawn="1"/>
        </p:nvGrpSpPr>
        <p:grpSpPr>
          <a:xfrm>
            <a:off x="3809999" y="725769"/>
            <a:ext cx="6269048" cy="5786814"/>
            <a:chOff x="3810000" y="641595"/>
            <a:chExt cx="6792872" cy="6270344"/>
          </a:xfrm>
        </p:grpSpPr>
        <p:pic>
          <p:nvPicPr>
            <p:cNvPr id="10" name="Picture 9" descr="A picture containing text, sign, blue, dark&#10;&#10;Description automatically generated">
              <a:extLst>
                <a:ext uri="{FF2B5EF4-FFF2-40B4-BE49-F238E27FC236}">
                  <a16:creationId xmlns:a16="http://schemas.microsoft.com/office/drawing/2014/main" id="{4F14DB62-1631-0545-9B47-3EF178C8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641595"/>
              <a:ext cx="6792872" cy="6270344"/>
            </a:xfrm>
            <a:prstGeom prst="rect">
              <a:avLst/>
            </a:prstGeom>
          </p:spPr>
        </p:pic>
        <p:pic>
          <p:nvPicPr>
            <p:cNvPr id="12" name="Picture 11" descr="A picture containing text, sign, blue, dark&#10;&#10;Description automatically generated">
              <a:extLst>
                <a:ext uri="{FF2B5EF4-FFF2-40B4-BE49-F238E27FC236}">
                  <a16:creationId xmlns:a16="http://schemas.microsoft.com/office/drawing/2014/main" id="{543236B0-2222-5843-B185-0FDCB1308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641595"/>
              <a:ext cx="6792872" cy="6270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6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529" y="2115628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8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 pictu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A5DB3-1806-8E49-ADAF-F524D9AEF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2650"/>
          <a:stretch/>
        </p:blipFill>
        <p:spPr>
          <a:xfrm>
            <a:off x="4950126" y="-1"/>
            <a:ext cx="7241874" cy="6858000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94B20D0-0485-9545-B8A0-AD30F2456D34}"/>
              </a:ext>
            </a:extLst>
          </p:cNvPr>
          <p:cNvSpPr/>
          <p:nvPr userDrawn="1"/>
        </p:nvSpPr>
        <p:spPr>
          <a:xfrm rot="5400000">
            <a:off x="-144345" y="91439"/>
            <a:ext cx="6858000" cy="6675120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2"/>
            <a:ext cx="3907565" cy="26504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DE4A5F-2298-F244-9D87-06658932C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pictuer B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E1FE6-36A5-4F41-B55B-24EEC0C274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r="13759"/>
          <a:stretch/>
        </p:blipFill>
        <p:spPr>
          <a:xfrm>
            <a:off x="4769708" y="-2"/>
            <a:ext cx="7422292" cy="6829624"/>
          </a:xfrm>
          <a:prstGeom prst="rect">
            <a:avLst/>
          </a:prstGeom>
        </p:spPr>
      </p:pic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0CD0728F-2877-354F-94CE-D0D6EC3A8CD8}"/>
              </a:ext>
            </a:extLst>
          </p:cNvPr>
          <p:cNvSpPr/>
          <p:nvPr userDrawn="1"/>
        </p:nvSpPr>
        <p:spPr>
          <a:xfrm rot="5400000">
            <a:off x="-84346" y="84344"/>
            <a:ext cx="6843812" cy="6675120"/>
          </a:xfrm>
          <a:prstGeom prst="round2SameRect">
            <a:avLst/>
          </a:prstGeom>
          <a:gradFill flip="none" rotWithShape="1">
            <a:gsLst>
              <a:gs pos="0">
                <a:srgbClr val="01285A"/>
              </a:gs>
              <a:gs pos="100000">
                <a:srgbClr val="004A85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B5A9B9A7-5B02-CA4A-AAE0-AA0E5697C4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D55C8B-0CCE-9344-A6A4-A40E4DB207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72A21E5-5D71-5B47-8396-EA8985B6D1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3"/>
            <a:ext cx="3907565" cy="326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66408C8E-9767-7946-A0A5-2B2A904AA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Page B">
    <p:bg>
      <p:bgPr>
        <a:gradFill flip="none" rotWithShape="1">
          <a:gsLst>
            <a:gs pos="0">
              <a:srgbClr val="02285C"/>
            </a:gs>
            <a:gs pos="100000">
              <a:srgbClr val="01285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62AE70-D67E-3D4B-A29D-717D272469C4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7023660A-6915-BE47-8433-EFA45D8338DC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rgbClr val="004A8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0178C-DEA8-8A4C-B3A0-30E7EAF83D4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8637F7-96A3-904A-BCFD-E4F2D56A3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0AE9A-FB23-48A6-8C05-9A6CFE45775C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F4DF-345D-4A3E-9F12-1FE4C4F0E3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97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9C38-3FF2-4545-9E7E-9BCC00A7F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826CE-416F-D244-B71C-A1BE479EA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49737-0C5A-E549-84FF-72B2FAD1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26D8-9CA1-BE41-9D0E-F5B7368BE3AA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8F175-9577-2948-96F1-A1A63F92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8FE50-6246-6543-AD7F-55CFBB36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0956-E9EA-AC4E-AB84-3B7961385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3D54-F860-634F-91F4-FCDF6FB3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3AC71-2764-C14E-BF90-7AE2EB16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26D8-9CA1-BE41-9D0E-F5B7368BE3AA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96535-E156-2E45-873C-2DA53377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F71B-6078-344E-B1A8-A649C53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0956-E9EA-AC4E-AB84-3B7961385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5705D-6AC5-4144-885C-EB41E687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26D8-9CA1-BE41-9D0E-F5B7368BE3AA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E16DA-C424-0D40-801A-CE94A675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D7A1A-2D77-D940-B3B6-5ECACE8D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0956-E9EA-AC4E-AB84-3B7961385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3D54-F860-634F-91F4-FCDF6FB3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3AC71-2764-C14E-BF90-7AE2EB16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26D8-9CA1-BE41-9D0E-F5B7368BE3AA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96535-E156-2E45-873C-2DA53377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F71B-6078-344E-B1A8-A649C53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0956-E9EA-AC4E-AB84-3B7961385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2 Content white on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8A72556-C3F8-4643-8F42-45E7EB4C1D36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F63817-4C1E-E541-BE0F-5835897168C9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77E7F355-338B-824F-A74E-C4FE9D04E10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0744879" cy="65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5DC3-6826-7A4C-8655-2598A42E78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409700"/>
            <a:ext cx="10744200" cy="508000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I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7025BB-49DB-D04B-BB88-39F0B27F88F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14401" y="2514600"/>
            <a:ext cx="4721087" cy="280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00AB670-77F0-1140-99BA-307A0636C4A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155146" y="2514600"/>
            <a:ext cx="4721087" cy="280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44251454-DD39-0A4E-AED7-CC83133EDA37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155146" y="5440226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 anchor="ctr">
            <a:normAutofit/>
          </a:bodyPr>
          <a:lstStyle>
            <a:lvl1pPr marL="0" marR="0" indent="0" algn="l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14pt gray text</a:t>
            </a:r>
          </a:p>
        </p:txBody>
      </p:sp>
      <p:sp>
        <p:nvSpPr>
          <p:cNvPr id="20" name="Body Level One…">
            <a:extLst>
              <a:ext uri="{FF2B5EF4-FFF2-40B4-BE49-F238E27FC236}">
                <a16:creationId xmlns:a16="http://schemas.microsoft.com/office/drawing/2014/main" id="{060FE7DA-8BD3-3E4A-9BEF-9E8273EFE213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914401" y="5433390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 anchor="ctr">
            <a:normAutofit/>
          </a:bodyPr>
          <a:lstStyle>
            <a:lvl1pPr marL="0" marR="0" indent="0" algn="l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14pt gray text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C63146-EB30-9A46-B287-9D7ADBCEB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ED4F5-A530-40FC-ADF2-F48BD942D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56A6B-AF71-4B20-94F0-73A9F94E7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9902A-A720-4A54-BD7E-13E32365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14139-B276-4714-B703-11E4A5AA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A5DAA-1B7F-4CC1-A821-B865E915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4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5FE9-BA84-49AE-9E3E-E4B6EC3A1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933D4-8C74-47E2-9B9B-ED0500018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F5B2E-CE24-48DA-9B43-E738A677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45D28-A92D-4C40-BC02-D6DBA788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C16C2-6E35-4A3D-B830-D3B3B10A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40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E491-CD03-48E6-B2F2-F013EAD2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1C551-506E-4255-A527-81234363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FF866-52BD-4E78-8791-E70D7DC1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1CB8-0998-42BE-99AE-012CBF84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B336F-D62E-4C18-856C-35404147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87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50B7-496A-4EB6-9DC4-8608AE57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08369-CC34-42B5-8FA8-12F7A1213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61584-EF7B-4660-9A87-3543146A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EF63E-74E8-4E59-BF06-6855F89C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FAB38-41F3-4249-8074-A5FAA7CD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DC42A-A1D5-4712-94FD-AE66320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23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EAC4-6BBF-4FFA-9898-1FADCB0B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E604-4895-44CF-9C12-0D31FDD8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76B03-6CC0-40CC-9540-695B72149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3FEBB-1941-414B-B585-70B0972DE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69B98-C94D-4A50-BDAA-07A7CC571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F9852-B46D-422C-933B-00020D3F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07130-6CC9-4A82-8E70-E39465D0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440DB-0C68-4251-8193-129D1AFD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23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C820-9C71-4673-81F8-85D0D470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D8754-4A3B-4AD6-AF0B-72A8ECFF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69FBC-88F6-4CFE-9800-AA664A2D1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E330-0784-4257-B5C1-FBE74EEF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4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7B52B-4B68-4C3E-95C0-F4B72823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FD979-ED2C-45C8-83C6-B71405DB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EF2A-E830-4B08-BA0D-61981657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89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6D611-1448-4BE7-92BE-110ED03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CD10A-40A7-4BF7-A1F5-E71A86E9E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FE4B-6461-47B4-944D-3C5F8C33F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3BF2B-72A6-4E27-AAD7-C8EDCE0D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A52A7-0A2E-4FA3-AE81-98F4F615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ED46B-5990-4B3A-9C70-84406638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3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5F34-6160-4118-B900-ED584ACC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A105D-DD9D-45B0-9FDB-7307B77BC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387F1-59C4-4411-B20E-D4D788829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104FE-19D9-42EE-B37E-2C6DF8AB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AE1A3-76A1-4951-B715-B7D4088C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04B1-AE6C-4557-95B0-AFD7D003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4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B887-397B-4215-81B4-FDA4F415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AC81F-C279-42F4-BE62-A0CCCF3E8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7652B-326D-4185-8AFC-805EFEBC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5CFA7-6642-492C-9A8F-1A584EB7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727C2-0C8A-447F-A407-BF1273EE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0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0E60FB-14A7-A147-9389-55C94499E050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-2" y="-3"/>
            <a:ext cx="12192002" cy="1384716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27701" y="2151004"/>
            <a:ext cx="4852988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529" y="2115628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79FC4-F787-4CCB-8635-D73FB0F32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648D5-D268-4599-9D83-16142CF33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37EE9-FA74-4173-ACE9-B5040A7A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A2E18-5A54-45F1-9C9E-B88D2DB8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A2A3-EA8F-44D9-BBD9-032D10DB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36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1198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pictu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CD79D9-838B-A944-AE52-CF40395AD8A5}"/>
              </a:ext>
            </a:extLst>
          </p:cNvPr>
          <p:cNvSpPr/>
          <p:nvPr userDrawn="1"/>
        </p:nvSpPr>
        <p:spPr>
          <a:xfrm>
            <a:off x="4939748" y="0"/>
            <a:ext cx="7252252" cy="6858000"/>
          </a:xfrm>
          <a:prstGeom prst="rect">
            <a:avLst/>
          </a:prstGeom>
          <a:solidFill>
            <a:srgbClr val="0228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CC3524-BD7D-904E-85BF-990369D42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378" y="0"/>
            <a:ext cx="7537622" cy="6858000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94B20D0-0485-9545-B8A0-AD30F2456D34}"/>
              </a:ext>
            </a:extLst>
          </p:cNvPr>
          <p:cNvSpPr/>
          <p:nvPr userDrawn="1"/>
        </p:nvSpPr>
        <p:spPr>
          <a:xfrm rot="5400000">
            <a:off x="-211019" y="211014"/>
            <a:ext cx="6858001" cy="6435973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3"/>
            <a:ext cx="3907565" cy="326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DE4A5F-2298-F244-9D87-06658932C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4C777B-D8A8-6A40-84C1-679CFE848335}"/>
              </a:ext>
            </a:extLst>
          </p:cNvPr>
          <p:cNvGrpSpPr/>
          <p:nvPr userDrawn="1"/>
        </p:nvGrpSpPr>
        <p:grpSpPr>
          <a:xfrm>
            <a:off x="3809999" y="725769"/>
            <a:ext cx="6269048" cy="5786814"/>
            <a:chOff x="3810000" y="641595"/>
            <a:chExt cx="6792872" cy="6270344"/>
          </a:xfrm>
        </p:grpSpPr>
        <p:pic>
          <p:nvPicPr>
            <p:cNvPr id="10" name="Picture 9" descr="A picture containing text, sign, blue, dark&#10;&#10;Description automatically generated">
              <a:extLst>
                <a:ext uri="{FF2B5EF4-FFF2-40B4-BE49-F238E27FC236}">
                  <a16:creationId xmlns:a16="http://schemas.microsoft.com/office/drawing/2014/main" id="{4F14DB62-1631-0545-9B47-3EF178C8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0" y="641595"/>
              <a:ext cx="6792872" cy="6270344"/>
            </a:xfrm>
            <a:prstGeom prst="rect">
              <a:avLst/>
            </a:prstGeom>
          </p:spPr>
        </p:pic>
        <p:pic>
          <p:nvPicPr>
            <p:cNvPr id="12" name="Picture 11" descr="A picture containing text, sign, blue, dark&#10;&#10;Description automatically generated">
              <a:extLst>
                <a:ext uri="{FF2B5EF4-FFF2-40B4-BE49-F238E27FC236}">
                  <a16:creationId xmlns:a16="http://schemas.microsoft.com/office/drawing/2014/main" id="{543236B0-2222-5843-B185-0FDCB1308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0" y="641595"/>
              <a:ext cx="6792872" cy="6270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7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2 Content white on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8A72556-C3F8-4643-8F42-45E7EB4C1D36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F63817-4C1E-E541-BE0F-5835897168C9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77E7F355-338B-824F-A74E-C4FE9D04E10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0744879" cy="65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5DC3-6826-7A4C-8655-2598A42E78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409700"/>
            <a:ext cx="10744200" cy="508000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I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7025BB-49DB-D04B-BB88-39F0B27F88F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14401" y="2514600"/>
            <a:ext cx="4721087" cy="280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00AB670-77F0-1140-99BA-307A0636C4A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155146" y="2514600"/>
            <a:ext cx="4721087" cy="280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44251454-DD39-0A4E-AED7-CC83133EDA37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155146" y="5440226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 anchor="ctr">
            <a:normAutofit/>
          </a:bodyPr>
          <a:lstStyle>
            <a:lvl1pPr marL="0" marR="0" indent="0" algn="l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14pt gray text</a:t>
            </a:r>
          </a:p>
        </p:txBody>
      </p:sp>
      <p:sp>
        <p:nvSpPr>
          <p:cNvPr id="20" name="Body Level One…">
            <a:extLst>
              <a:ext uri="{FF2B5EF4-FFF2-40B4-BE49-F238E27FC236}">
                <a16:creationId xmlns:a16="http://schemas.microsoft.com/office/drawing/2014/main" id="{060FE7DA-8BD3-3E4A-9BEF-9E8273EFE213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914401" y="5433390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 anchor="ctr">
            <a:normAutofit/>
          </a:bodyPr>
          <a:lstStyle>
            <a:lvl1pPr marL="0" marR="0" indent="0" algn="l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14pt gray text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C63146-EB30-9A46-B287-9D7ADBCEB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0E60FB-14A7-A147-9389-55C94499E050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-2" y="-3"/>
            <a:ext cx="12192002" cy="1384716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27701" y="2151004"/>
            <a:ext cx="4852988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529" y="2115628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&amp; 3 Content whit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E45EADF-3851-C04C-B4A2-C00E06C0675C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Picture 18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2324D867-8851-A845-BD3F-D41C2D5C2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0"/>
            <a:ext cx="12191999" cy="456989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996748-CBF6-F141-8EDF-DB559D1BD30D}"/>
              </a:ext>
            </a:extLst>
          </p:cNvPr>
          <p:cNvSpPr/>
          <p:nvPr userDrawn="1"/>
        </p:nvSpPr>
        <p:spPr>
          <a:xfrm>
            <a:off x="0" y="1"/>
            <a:ext cx="12191766" cy="456989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alpha val="29000"/>
                </a:scheme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7ADA45E-11CC-B446-A54A-47CE5C022C48}"/>
              </a:ext>
            </a:extLst>
          </p:cNvPr>
          <p:cNvSpPr/>
          <p:nvPr userDrawn="1"/>
        </p:nvSpPr>
        <p:spPr>
          <a:xfrm>
            <a:off x="4349331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C4B0D4F-86B1-5F40-8686-B8192F1C94F9}"/>
              </a:ext>
            </a:extLst>
          </p:cNvPr>
          <p:cNvSpPr/>
          <p:nvPr userDrawn="1"/>
        </p:nvSpPr>
        <p:spPr>
          <a:xfrm>
            <a:off x="8275288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39DF079-A412-8A45-AE91-B5D5114F3393}"/>
              </a:ext>
            </a:extLst>
          </p:cNvPr>
          <p:cNvSpPr/>
          <p:nvPr userDrawn="1"/>
        </p:nvSpPr>
        <p:spPr>
          <a:xfrm>
            <a:off x="483010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58286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5E835-1EA3-D14F-B0CD-F7A807D47EF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664364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2C3DAF4-DBAC-2241-847D-DDD0DD9E3D0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570442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32EDCD-0037-B143-B027-AB554E5DD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994402-F97D-5047-8D77-F6050B75B532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007611-E70A-674D-A75B-8B96A9A87FC1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17959" y="1378266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57761A-1A8D-C649-9D86-258C7D680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C5B238-76E8-044E-B076-9EAE580EF41A}"/>
              </a:ext>
            </a:extLst>
          </p:cNvPr>
          <p:cNvSpPr/>
          <p:nvPr userDrawn="1"/>
        </p:nvSpPr>
        <p:spPr>
          <a:xfrm>
            <a:off x="0" y="6407185"/>
            <a:ext cx="12192000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6943EA-CC46-BC42-B76A-26A19A1B6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900" y="1391824"/>
            <a:ext cx="4648200" cy="27889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16D494-E81B-F642-A28D-6B616AB46F23}"/>
              </a:ext>
            </a:extLst>
          </p:cNvPr>
          <p:cNvSpPr/>
          <p:nvPr userDrawn="1"/>
        </p:nvSpPr>
        <p:spPr>
          <a:xfrm>
            <a:off x="4867714" y="6463052"/>
            <a:ext cx="245657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www.mobileye.com/data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85E07-5D0B-9949-809E-AA27946087A2}"/>
              </a:ext>
            </a:extLst>
          </p:cNvPr>
          <p:cNvSpPr/>
          <p:nvPr userDrawn="1"/>
        </p:nvSpPr>
        <p:spPr>
          <a:xfrm>
            <a:off x="0" y="4999383"/>
            <a:ext cx="12192000" cy="140780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59116-331E-0C4C-9226-AF10638F9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9806" y="5504710"/>
            <a:ext cx="7672388" cy="437942"/>
          </a:xfrm>
        </p:spPr>
        <p:txBody>
          <a:bodyPr/>
          <a:lstStyle>
            <a:lvl1pPr algn="ctr" rtl="0">
              <a:buNone/>
              <a:defRPr sz="3200" b="0" i="0">
                <a:solidFill>
                  <a:schemeClr val="accent2"/>
                </a:solidFill>
                <a:latin typeface="IntelOne Display Light" panose="020B04030202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Event | Date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51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359" y="-2654"/>
            <a:ext cx="8126406" cy="64052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3010" y="2204152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359" y="939114"/>
            <a:ext cx="8126406" cy="5463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3010" y="2204152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&amp; 3 Content whit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E45EADF-3851-C04C-B4A2-C00E06C0675C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Picture 18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2324D867-8851-A845-BD3F-D41C2D5C2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6" b="1267"/>
          <a:stretch/>
        </p:blipFill>
        <p:spPr>
          <a:xfrm flipH="1">
            <a:off x="-3" y="0"/>
            <a:ext cx="12191999" cy="456989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996748-CBF6-F141-8EDF-DB559D1BD30D}"/>
              </a:ext>
            </a:extLst>
          </p:cNvPr>
          <p:cNvSpPr/>
          <p:nvPr userDrawn="1"/>
        </p:nvSpPr>
        <p:spPr>
          <a:xfrm>
            <a:off x="0" y="1"/>
            <a:ext cx="12191766" cy="456989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alpha val="29000"/>
                </a:scheme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7ADA45E-11CC-B446-A54A-47CE5C022C48}"/>
              </a:ext>
            </a:extLst>
          </p:cNvPr>
          <p:cNvSpPr/>
          <p:nvPr userDrawn="1"/>
        </p:nvSpPr>
        <p:spPr>
          <a:xfrm>
            <a:off x="4349331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C4B0D4F-86B1-5F40-8686-B8192F1C94F9}"/>
              </a:ext>
            </a:extLst>
          </p:cNvPr>
          <p:cNvSpPr/>
          <p:nvPr userDrawn="1"/>
        </p:nvSpPr>
        <p:spPr>
          <a:xfrm>
            <a:off x="8275288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39DF079-A412-8A45-AE91-B5D5114F3393}"/>
              </a:ext>
            </a:extLst>
          </p:cNvPr>
          <p:cNvSpPr/>
          <p:nvPr userDrawn="1"/>
        </p:nvSpPr>
        <p:spPr>
          <a:xfrm>
            <a:off x="483010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58286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5E835-1EA3-D14F-B0CD-F7A807D47EF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664364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2C3DAF4-DBAC-2241-847D-DDD0DD9E3D0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570442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32EDCD-0037-B143-B027-AB554E5DD4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359" y="-2654"/>
            <a:ext cx="8126406" cy="64052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236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 pictu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A5DB3-1806-8E49-ADAF-F524D9AEF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0" b="2650"/>
          <a:stretch/>
        </p:blipFill>
        <p:spPr>
          <a:xfrm>
            <a:off x="4950126" y="-1"/>
            <a:ext cx="7241874" cy="6858000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94B20D0-0485-9545-B8A0-AD30F2456D34}"/>
              </a:ext>
            </a:extLst>
          </p:cNvPr>
          <p:cNvSpPr/>
          <p:nvPr userDrawn="1"/>
        </p:nvSpPr>
        <p:spPr>
          <a:xfrm rot="5400000">
            <a:off x="-144345" y="91439"/>
            <a:ext cx="6858000" cy="6675120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2"/>
            <a:ext cx="3907565" cy="26504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DE4A5F-2298-F244-9D87-06658932C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pictuer B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E1FE6-36A5-4F41-B55B-24EEC0C274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708" y="-2"/>
            <a:ext cx="7422292" cy="6829624"/>
          </a:xfrm>
          <a:prstGeom prst="rect">
            <a:avLst/>
          </a:prstGeom>
        </p:spPr>
      </p:pic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0CD0728F-2877-354F-94CE-D0D6EC3A8CD8}"/>
              </a:ext>
            </a:extLst>
          </p:cNvPr>
          <p:cNvSpPr/>
          <p:nvPr userDrawn="1"/>
        </p:nvSpPr>
        <p:spPr>
          <a:xfrm rot="5400000">
            <a:off x="-84346" y="84344"/>
            <a:ext cx="6843812" cy="6675120"/>
          </a:xfrm>
          <a:prstGeom prst="round2SameRect">
            <a:avLst/>
          </a:prstGeom>
          <a:gradFill flip="none" rotWithShape="1">
            <a:gsLst>
              <a:gs pos="0">
                <a:srgbClr val="01285A"/>
              </a:gs>
              <a:gs pos="100000">
                <a:srgbClr val="004A85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B5A9B9A7-5B02-CA4A-AAE0-AA0E5697C4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D55C8B-0CCE-9344-A6A4-A40E4DB207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72A21E5-5D71-5B47-8396-EA8985B6D1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3"/>
            <a:ext cx="3907565" cy="326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66408C8E-9767-7946-A0A5-2B2A904AA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Page B">
    <p:bg>
      <p:bgPr>
        <a:gradFill flip="none" rotWithShape="1">
          <a:gsLst>
            <a:gs pos="0">
              <a:srgbClr val="02285C"/>
            </a:gs>
            <a:gs pos="100000">
              <a:srgbClr val="01285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62AE70-D67E-3D4B-A29D-717D272469C4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7023660A-6915-BE47-8433-EFA45D8338DC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rgbClr val="004A8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0178C-DEA8-8A4C-B3A0-30E7EAF83D4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8637F7-96A3-904A-BCFD-E4F2D56A3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0AE9A-FB23-48A6-8C05-9A6CFE45775C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F4DF-345D-4A3E-9F12-1FE4C4F0E3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30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pictu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CD79D9-838B-A944-AE52-CF40395AD8A5}"/>
              </a:ext>
            </a:extLst>
          </p:cNvPr>
          <p:cNvSpPr/>
          <p:nvPr userDrawn="1"/>
        </p:nvSpPr>
        <p:spPr>
          <a:xfrm>
            <a:off x="4939748" y="0"/>
            <a:ext cx="7252252" cy="6858000"/>
          </a:xfrm>
          <a:prstGeom prst="rect">
            <a:avLst/>
          </a:prstGeom>
          <a:solidFill>
            <a:srgbClr val="0228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CC3524-BD7D-904E-85BF-990369D42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8098"/>
          <a:stretch/>
        </p:blipFill>
        <p:spPr>
          <a:xfrm>
            <a:off x="4654378" y="0"/>
            <a:ext cx="7537622" cy="6858000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94B20D0-0485-9545-B8A0-AD30F2456D34}"/>
              </a:ext>
            </a:extLst>
          </p:cNvPr>
          <p:cNvSpPr/>
          <p:nvPr userDrawn="1"/>
        </p:nvSpPr>
        <p:spPr>
          <a:xfrm rot="5400000">
            <a:off x="-211019" y="211014"/>
            <a:ext cx="6858001" cy="6435973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3"/>
            <a:ext cx="3907565" cy="326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DE4A5F-2298-F244-9D87-06658932C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4C777B-D8A8-6A40-84C1-679CFE848335}"/>
              </a:ext>
            </a:extLst>
          </p:cNvPr>
          <p:cNvGrpSpPr/>
          <p:nvPr userDrawn="1"/>
        </p:nvGrpSpPr>
        <p:grpSpPr>
          <a:xfrm>
            <a:off x="3809999" y="725769"/>
            <a:ext cx="6269048" cy="5786814"/>
            <a:chOff x="3810000" y="641595"/>
            <a:chExt cx="6792872" cy="6270344"/>
          </a:xfrm>
        </p:grpSpPr>
        <p:pic>
          <p:nvPicPr>
            <p:cNvPr id="10" name="Picture 9" descr="A picture containing text, sign, blue, dark&#10;&#10;Description automatically generated">
              <a:extLst>
                <a:ext uri="{FF2B5EF4-FFF2-40B4-BE49-F238E27FC236}">
                  <a16:creationId xmlns:a16="http://schemas.microsoft.com/office/drawing/2014/main" id="{4F14DB62-1631-0545-9B47-3EF178C8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641595"/>
              <a:ext cx="6792872" cy="6270344"/>
            </a:xfrm>
            <a:prstGeom prst="rect">
              <a:avLst/>
            </a:prstGeom>
          </p:spPr>
        </p:pic>
        <p:pic>
          <p:nvPicPr>
            <p:cNvPr id="12" name="Picture 11" descr="A picture containing text, sign, blue, dark&#10;&#10;Description automatically generated">
              <a:extLst>
                <a:ext uri="{FF2B5EF4-FFF2-40B4-BE49-F238E27FC236}">
                  <a16:creationId xmlns:a16="http://schemas.microsoft.com/office/drawing/2014/main" id="{543236B0-2222-5843-B185-0FDCB1308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641595"/>
              <a:ext cx="6792872" cy="6270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5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2 Content white on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8A72556-C3F8-4643-8F42-45E7EB4C1D36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F63817-4C1E-E541-BE0F-5835897168C9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77E7F355-338B-824F-A74E-C4FE9D04E10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0744879" cy="65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5DC3-6826-7A4C-8655-2598A42E78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409700"/>
            <a:ext cx="10744200" cy="508000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>
              <a:buNone/>
              <a:defRPr sz="16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I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7025BB-49DB-D04B-BB88-39F0B27F88F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14401" y="2514600"/>
            <a:ext cx="4721087" cy="280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00AB670-77F0-1140-99BA-307A0636C4A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155146" y="2514600"/>
            <a:ext cx="4721087" cy="280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44251454-DD39-0A4E-AED7-CC83133EDA37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155146" y="5440226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 anchor="ctr">
            <a:normAutofit/>
          </a:bodyPr>
          <a:lstStyle>
            <a:lvl1pPr marL="0" marR="0" indent="0" algn="l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14pt gray text</a:t>
            </a:r>
          </a:p>
        </p:txBody>
      </p:sp>
      <p:sp>
        <p:nvSpPr>
          <p:cNvPr id="20" name="Body Level One…">
            <a:extLst>
              <a:ext uri="{FF2B5EF4-FFF2-40B4-BE49-F238E27FC236}">
                <a16:creationId xmlns:a16="http://schemas.microsoft.com/office/drawing/2014/main" id="{060FE7DA-8BD3-3E4A-9BEF-9E8273EFE213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914401" y="5433390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 anchor="ctr">
            <a:normAutofit/>
          </a:bodyPr>
          <a:lstStyle>
            <a:lvl1pPr marL="0" marR="0" indent="0" algn="l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14pt gray text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C63146-EB30-9A46-B287-9D7ADBCEB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0E60FB-14A7-A147-9389-55C94499E050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-2" y="-3"/>
            <a:ext cx="12192002" cy="1384716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27701" y="2151004"/>
            <a:ext cx="4852988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529" y="2115628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&amp; 3 Content whit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E45EADF-3851-C04C-B4A2-C00E06C0675C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Picture 18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2324D867-8851-A845-BD3F-D41C2D5C2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6" b="1267"/>
          <a:stretch/>
        </p:blipFill>
        <p:spPr>
          <a:xfrm flipH="1">
            <a:off x="-3" y="0"/>
            <a:ext cx="12191999" cy="456989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996748-CBF6-F141-8EDF-DB559D1BD30D}"/>
              </a:ext>
            </a:extLst>
          </p:cNvPr>
          <p:cNvSpPr/>
          <p:nvPr userDrawn="1"/>
        </p:nvSpPr>
        <p:spPr>
          <a:xfrm>
            <a:off x="0" y="1"/>
            <a:ext cx="12191766" cy="456989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alpha val="29000"/>
                </a:scheme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7ADA45E-11CC-B446-A54A-47CE5C022C48}"/>
              </a:ext>
            </a:extLst>
          </p:cNvPr>
          <p:cNvSpPr/>
          <p:nvPr userDrawn="1"/>
        </p:nvSpPr>
        <p:spPr>
          <a:xfrm>
            <a:off x="4349331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C4B0D4F-86B1-5F40-8686-B8192F1C94F9}"/>
              </a:ext>
            </a:extLst>
          </p:cNvPr>
          <p:cNvSpPr/>
          <p:nvPr userDrawn="1"/>
        </p:nvSpPr>
        <p:spPr>
          <a:xfrm>
            <a:off x="8275288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39DF079-A412-8A45-AE91-B5D5114F3393}"/>
              </a:ext>
            </a:extLst>
          </p:cNvPr>
          <p:cNvSpPr/>
          <p:nvPr userDrawn="1"/>
        </p:nvSpPr>
        <p:spPr>
          <a:xfrm>
            <a:off x="483010" y="1822899"/>
            <a:ext cx="3343555" cy="4220092"/>
          </a:xfrm>
          <a:prstGeom prst="roundRect">
            <a:avLst>
              <a:gd name="adj" fmla="val 429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33400" sx="101000" sy="101000" algn="ctr" rotWithShape="0">
              <a:prstClr val="black">
                <a:alpha val="1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58286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5E835-1EA3-D14F-B0CD-F7A807D47EF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664364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2C3DAF4-DBAC-2241-847D-DDD0DD9E3D0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570442" y="2066950"/>
            <a:ext cx="2760166" cy="370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32EDCD-0037-B143-B027-AB554E5DD4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994402-F97D-5047-8D77-F6050B75B532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007611-E70A-674D-A75B-8B96A9A87FC1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17959" y="1378266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57761A-1A8D-C649-9D86-258C7D68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994402-F97D-5047-8D77-F6050B75B532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007611-E70A-674D-A75B-8B96A9A87FC1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17959" y="1378266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57761A-1A8D-C649-9D86-258C7D68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C5B238-76E8-044E-B076-9EAE580EF41A}"/>
              </a:ext>
            </a:extLst>
          </p:cNvPr>
          <p:cNvSpPr/>
          <p:nvPr userDrawn="1"/>
        </p:nvSpPr>
        <p:spPr>
          <a:xfrm>
            <a:off x="0" y="6407185"/>
            <a:ext cx="12192000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6943EA-CC46-BC42-B76A-26A19A1B6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900" y="1391824"/>
            <a:ext cx="4648200" cy="27889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16D494-E81B-F642-A28D-6B616AB46F23}"/>
              </a:ext>
            </a:extLst>
          </p:cNvPr>
          <p:cNvSpPr/>
          <p:nvPr userDrawn="1"/>
        </p:nvSpPr>
        <p:spPr>
          <a:xfrm>
            <a:off x="4867714" y="6463052"/>
            <a:ext cx="245657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www.mobileye.com/data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85E07-5D0B-9949-809E-AA27946087A2}"/>
              </a:ext>
            </a:extLst>
          </p:cNvPr>
          <p:cNvSpPr/>
          <p:nvPr userDrawn="1"/>
        </p:nvSpPr>
        <p:spPr>
          <a:xfrm>
            <a:off x="0" y="4999383"/>
            <a:ext cx="12192000" cy="140780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59116-331E-0C4C-9226-AF10638F9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9806" y="5504710"/>
            <a:ext cx="7672388" cy="437942"/>
          </a:xfrm>
        </p:spPr>
        <p:txBody>
          <a:bodyPr/>
          <a:lstStyle>
            <a:lvl1pPr algn="ctr" rtl="0">
              <a:buNone/>
              <a:defRPr sz="3200" b="0" i="0">
                <a:solidFill>
                  <a:schemeClr val="accent2"/>
                </a:solidFill>
                <a:latin typeface="IntelOne Display Light" panose="020B04030202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Event | Date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219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7514" r="16559"/>
          <a:stretch/>
        </p:blipFill>
        <p:spPr>
          <a:xfrm>
            <a:off x="4065359" y="-2654"/>
            <a:ext cx="8126406" cy="64052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3010" y="2204152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6886" r="10368" b="7817"/>
          <a:stretch/>
        </p:blipFill>
        <p:spPr>
          <a:xfrm>
            <a:off x="4065359" y="939114"/>
            <a:ext cx="8126406" cy="5463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3010" y="2204152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10368"/>
          <a:stretch/>
        </p:blipFill>
        <p:spPr>
          <a:xfrm>
            <a:off x="4065359" y="-2654"/>
            <a:ext cx="8126406" cy="64052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679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 pictu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A5DB3-1806-8E49-ADAF-F524D9AEF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2650"/>
          <a:stretch/>
        </p:blipFill>
        <p:spPr>
          <a:xfrm>
            <a:off x="4950126" y="-1"/>
            <a:ext cx="7241874" cy="6858000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94B20D0-0485-9545-B8A0-AD30F2456D34}"/>
              </a:ext>
            </a:extLst>
          </p:cNvPr>
          <p:cNvSpPr/>
          <p:nvPr userDrawn="1"/>
        </p:nvSpPr>
        <p:spPr>
          <a:xfrm rot="5400000">
            <a:off x="-144345" y="91439"/>
            <a:ext cx="6858000" cy="6675120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2"/>
            <a:ext cx="3907565" cy="26504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DE4A5F-2298-F244-9D87-06658932C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pictuer B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E1FE6-36A5-4F41-B55B-24EEC0C274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r="13759"/>
          <a:stretch/>
        </p:blipFill>
        <p:spPr>
          <a:xfrm>
            <a:off x="4769708" y="-2"/>
            <a:ext cx="7422292" cy="6829624"/>
          </a:xfrm>
          <a:prstGeom prst="rect">
            <a:avLst/>
          </a:prstGeom>
        </p:spPr>
      </p:pic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0CD0728F-2877-354F-94CE-D0D6EC3A8CD8}"/>
              </a:ext>
            </a:extLst>
          </p:cNvPr>
          <p:cNvSpPr/>
          <p:nvPr userDrawn="1"/>
        </p:nvSpPr>
        <p:spPr>
          <a:xfrm rot="5400000">
            <a:off x="-84346" y="84344"/>
            <a:ext cx="6843812" cy="6675120"/>
          </a:xfrm>
          <a:prstGeom prst="round2SameRect">
            <a:avLst/>
          </a:prstGeom>
          <a:gradFill flip="none" rotWithShape="1">
            <a:gsLst>
              <a:gs pos="0">
                <a:srgbClr val="01285A"/>
              </a:gs>
              <a:gs pos="100000">
                <a:srgbClr val="004A85"/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a-E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B5A9B9A7-5B02-CA4A-AAE0-AA0E5697C4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33941" y="1624674"/>
            <a:ext cx="4035768" cy="140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50 </a:t>
            </a:r>
            <a:r>
              <a:rPr lang="en-US" err="1"/>
              <a:t>pt</a:t>
            </a:r>
            <a:r>
              <a:rPr lang="en-US"/>
              <a:t> </a:t>
            </a:r>
            <a:r>
              <a:rPr lang="en-US" err="1"/>
              <a:t>IntelOne</a:t>
            </a:r>
            <a:r>
              <a:rPr lang="en-US"/>
              <a:t> Regular</a:t>
            </a:r>
            <a:endParaRPr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D55C8B-0CCE-9344-A6A4-A40E4DB207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3940" y="1221709"/>
            <a:ext cx="392043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Clear Sans" panose="020B0503030202020304" pitchFamily="34" charset="0"/>
                <a:ea typeface="Intel Clear" panose="020B0604020203020204" pitchFamily="34" charset="0"/>
                <a:cs typeface="Clear Sans" panose="020B05030302020203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72A21E5-5D71-5B47-8396-EA8985B6D1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813" y="3151183"/>
            <a:ext cx="3907565" cy="326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lOne Display Regular" panose="020B0503020203020204" pitchFamily="34" charset="77"/>
                <a:ea typeface="Intel Clear" panose="020B0604020203020204" pitchFamily="34" charset="0"/>
                <a:cs typeface="IntelOne Display Regular" panose="020B0503020203020204" pitchFamily="34" charset="77"/>
              </a:defRPr>
            </a:lvl1pPr>
          </a:lstStyle>
          <a:p>
            <a:r>
              <a:rPr lang="en-US"/>
              <a:t>20pt </a:t>
            </a:r>
            <a:r>
              <a:rPr lang="en-US" err="1"/>
              <a:t>IntelOne</a:t>
            </a:r>
            <a:r>
              <a:rPr lang="en-US"/>
              <a:t> Subhead, Date, Etc.</a:t>
            </a:r>
          </a:p>
        </p:txBody>
      </p:sp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66408C8E-9767-7946-A0A5-2B2A904AA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" y="5801672"/>
            <a:ext cx="2567361" cy="5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Page B">
    <p:bg>
      <p:bgPr>
        <a:gradFill flip="none" rotWithShape="1">
          <a:gsLst>
            <a:gs pos="0">
              <a:srgbClr val="02285C"/>
            </a:gs>
            <a:gs pos="100000">
              <a:srgbClr val="01285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62AE70-D67E-3D4B-A29D-717D272469C4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7023660A-6915-BE47-8433-EFA45D8338DC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rgbClr val="004A8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IntelOne Display Medium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0178C-DEA8-8A4C-B3A0-30E7EAF83D4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8637F7-96A3-904A-BCFD-E4F2D56A3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Blu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52272" y="1777319"/>
            <a:ext cx="9620034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52402" y="3585476"/>
            <a:ext cx="9629817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F5E82C-2126-5447-9C56-629B13230874}"/>
              </a:ext>
            </a:extLst>
          </p:cNvPr>
          <p:cNvSpPr/>
          <p:nvPr userDrawn="1"/>
        </p:nvSpPr>
        <p:spPr>
          <a:xfrm>
            <a:off x="455013" y="6529552"/>
            <a:ext cx="23615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Mobileye Confidential and Proprietary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CC00D7-0C24-DF40-8526-774D3C64F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C5B238-76E8-044E-B076-9EAE580EF41A}"/>
              </a:ext>
            </a:extLst>
          </p:cNvPr>
          <p:cNvSpPr/>
          <p:nvPr userDrawn="1"/>
        </p:nvSpPr>
        <p:spPr>
          <a:xfrm>
            <a:off x="0" y="6407185"/>
            <a:ext cx="12192000" cy="45081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6943EA-CC46-BC42-B76A-26A19A1B6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900" y="1391824"/>
            <a:ext cx="4648200" cy="27889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16D494-E81B-F642-A28D-6B616AB46F23}"/>
              </a:ext>
            </a:extLst>
          </p:cNvPr>
          <p:cNvSpPr/>
          <p:nvPr userDrawn="1"/>
        </p:nvSpPr>
        <p:spPr>
          <a:xfrm>
            <a:off x="4867714" y="6463052"/>
            <a:ext cx="245657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www.mobileye.com/data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85E07-5D0B-9949-809E-AA27946087A2}"/>
              </a:ext>
            </a:extLst>
          </p:cNvPr>
          <p:cNvSpPr/>
          <p:nvPr userDrawn="1"/>
        </p:nvSpPr>
        <p:spPr>
          <a:xfrm>
            <a:off x="0" y="4999383"/>
            <a:ext cx="12192000" cy="140780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59116-331E-0C4C-9226-AF10638F9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9806" y="5504710"/>
            <a:ext cx="7672388" cy="437942"/>
          </a:xfrm>
        </p:spPr>
        <p:txBody>
          <a:bodyPr/>
          <a:lstStyle>
            <a:lvl1pPr algn="ctr" rtl="0">
              <a:buNone/>
              <a:defRPr sz="3200" b="0" i="0">
                <a:solidFill>
                  <a:schemeClr val="accent2"/>
                </a:solidFill>
                <a:latin typeface="IntelOne Display Light" panose="020B04030202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Event | Date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435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type="blank">
  <p:cSld name="Blank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682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7514" r="16559"/>
          <a:stretch/>
        </p:blipFill>
        <p:spPr>
          <a:xfrm>
            <a:off x="4065359" y="-2654"/>
            <a:ext cx="8126406" cy="64052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3010" y="2204152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4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6886" r="10368" b="7817"/>
          <a:stretch/>
        </p:blipFill>
        <p:spPr>
          <a:xfrm>
            <a:off x="4065359" y="939114"/>
            <a:ext cx="8126406" cy="5463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3010" y="2204152"/>
            <a:ext cx="4865211" cy="10781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Sub &amp; Content Blue 3">
    <p:bg>
      <p:bgPr>
        <a:gradFill>
          <a:gsLst>
            <a:gs pos="100000">
              <a:srgbClr val="004A85"/>
            </a:gs>
            <a:gs pos="0">
              <a:schemeClr val="accent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F83EF-32F8-D848-A15C-C8882CA7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10368"/>
          <a:stretch/>
        </p:blipFill>
        <p:spPr>
          <a:xfrm>
            <a:off x="4065359" y="-2654"/>
            <a:ext cx="8126406" cy="64052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0D9FF-DF4B-E64D-828A-25DE6DB8080E}"/>
              </a:ext>
            </a:extLst>
          </p:cNvPr>
          <p:cNvSpPr/>
          <p:nvPr userDrawn="1"/>
        </p:nvSpPr>
        <p:spPr>
          <a:xfrm>
            <a:off x="4065358" y="1396539"/>
            <a:ext cx="4065388" cy="5103733"/>
          </a:xfrm>
          <a:prstGeom prst="rect">
            <a:avLst/>
          </a:prstGeom>
          <a:gradFill>
            <a:gsLst>
              <a:gs pos="0">
                <a:srgbClr val="004A85">
                  <a:alpha val="0"/>
                </a:srgbClr>
              </a:gs>
              <a:gs pos="60000">
                <a:srgbClr val="135495">
                  <a:alpha val="60000"/>
                </a:srgbClr>
              </a:gs>
              <a:gs pos="97000">
                <a:srgbClr val="1E5A9E"/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893ED4A-9BD0-8C41-9904-F4C62C1007BB}"/>
              </a:ext>
            </a:extLst>
          </p:cNvPr>
          <p:cNvSpPr/>
          <p:nvPr userDrawn="1"/>
        </p:nvSpPr>
        <p:spPr>
          <a:xfrm rot="10800000">
            <a:off x="0" y="0"/>
            <a:ext cx="12192000" cy="1396538"/>
          </a:xfrm>
          <a:prstGeom prst="round2SameRect">
            <a:avLst>
              <a:gd name="adj1" fmla="val 26191"/>
              <a:gd name="adj2" fmla="val 0"/>
            </a:avLst>
          </a:prstGeom>
          <a:solidFill>
            <a:srgbClr val="004A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3010" y="486333"/>
            <a:ext cx="7164699" cy="69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E08B4-8723-8F42-9BF1-25026D88C3D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7E78E-A05B-0643-A03A-577B31AF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79" y="6482763"/>
            <a:ext cx="1207651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489692-B7B5-194F-9D99-7F1FA5E0FAD2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2463B-969F-AE41-A392-7AEF24949551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899815" y="6579173"/>
            <a:ext cx="145874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lear Sans" panose="020B0503030202020304" pitchFamily="34" charset="0"/>
                <a:ea typeface="+mn-ea"/>
                <a:cs typeface="Clear Sans" panose="020B0503030202020304" pitchFamily="34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lear Sans" panose="020B0503030202020304" pitchFamily="34" charset="0"/>
              <a:ea typeface="+mn-ea"/>
              <a:cs typeface="Clear Sans" panose="020B0503030202020304" pitchFamily="34" charset="0"/>
              <a:sym typeface="Helvetica Neue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2BF8216-3829-5A44-8D49-78C61EF357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</a:t>
            </a:r>
            <a:r>
              <a:rPr lang="en-US" err="1"/>
              <a:t>IntelOne</a:t>
            </a:r>
            <a:r>
              <a:rPr lang="en-US"/>
              <a:t> Regular 28 point</a:t>
            </a:r>
          </a:p>
          <a:p>
            <a:pPr lvl="1"/>
            <a:r>
              <a:rPr lang="en-US"/>
              <a:t>Sub Bullet one </a:t>
            </a:r>
            <a:r>
              <a:rPr lang="en-US" err="1"/>
              <a:t>IntelOne</a:t>
            </a:r>
            <a:r>
              <a:rPr lang="en-US"/>
              <a:t> Regular 24 point</a:t>
            </a:r>
          </a:p>
          <a:p>
            <a:pPr lvl="2"/>
            <a:r>
              <a:rPr lang="en-US"/>
              <a:t>Sub Bullet two Clear Sans 20 point</a:t>
            </a:r>
          </a:p>
          <a:p>
            <a:pPr lvl="3"/>
            <a:r>
              <a:rPr lang="en-US"/>
              <a:t>Sub Bullet three Clear Sans 18 point</a:t>
            </a:r>
          </a:p>
          <a:p>
            <a:pPr lvl="4"/>
            <a:r>
              <a:rPr lang="en-US"/>
              <a:t>Sub Bullet four Clear Sans 16 point</a:t>
            </a:r>
            <a:br>
              <a:rPr lang="en-US"/>
            </a:br>
            <a:endParaRPr lang="en-US"/>
          </a:p>
          <a:p>
            <a:pPr lvl="2"/>
            <a:endParaRPr lang="aa-ET"/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75EDCC0B-A001-6A47-BFC7-541BCAEBB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</a:t>
            </a:r>
            <a:r>
              <a:rPr lang="en-US" err="1"/>
              <a:t>IntelOne</a:t>
            </a:r>
            <a:r>
              <a:rPr lang="en-US"/>
              <a:t> Regular Text Goes Here</a:t>
            </a:r>
            <a:endParaRPr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0E872EE9-D302-E74C-8B4E-843B67E7700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03" y="6518425"/>
            <a:ext cx="114141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6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0BE685-517C-3F46-B582-87C8385C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089D8-0AF1-0C49-B0B3-83825A172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9CBB1-F5EF-3640-8E35-1D918B252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26D8-9CA1-BE41-9D0E-F5B7368BE3AA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E8127-8C43-8948-991B-AD3B35497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423C-E6DB-CA4F-892C-3DFDE5CF3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B0956-E9EA-AC4E-AB84-3B7961385A8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D0A62A-E189-BD14-F70B-EDBFD7507F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745" y="5834483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40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64F08-874D-4388-97E2-05AB5231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31B13-EDBC-46F9-A434-58FDD9D0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01F86-FBAD-4E44-BC4B-C03477C2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43A34-D047-4733-B329-26FC77F6485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B4BC-54F9-4EAE-B602-81896E1BC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E3B3B-3740-42AB-B131-A272C7A1F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C495-246E-459F-B2B8-5D9C5E029D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29380-7674-9ADD-8516-AE7537AD92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11" y="5834483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3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489692-B7B5-194F-9D99-7F1FA5E0FAD2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2463B-969F-AE41-A392-7AEF24949551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899815" y="6579173"/>
            <a:ext cx="145874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lear Sans" panose="020B0503030202020304" pitchFamily="34" charset="0"/>
                <a:ea typeface="+mn-ea"/>
                <a:cs typeface="Clear Sans" panose="020B0503030202020304" pitchFamily="34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lear Sans" panose="020B0503030202020304" pitchFamily="34" charset="0"/>
              <a:ea typeface="+mn-ea"/>
              <a:cs typeface="Clear Sans" panose="020B0503030202020304" pitchFamily="34" charset="0"/>
              <a:sym typeface="Helvetica Neue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2BF8216-3829-5A44-8D49-78C61EF357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</a:t>
            </a:r>
            <a:r>
              <a:rPr lang="en-US" err="1"/>
              <a:t>IntelOne</a:t>
            </a:r>
            <a:r>
              <a:rPr lang="en-US"/>
              <a:t> Regular 28 point</a:t>
            </a:r>
          </a:p>
          <a:p>
            <a:pPr lvl="1"/>
            <a:r>
              <a:rPr lang="en-US"/>
              <a:t>Sub Bullet one </a:t>
            </a:r>
            <a:r>
              <a:rPr lang="en-US" err="1"/>
              <a:t>IntelOne</a:t>
            </a:r>
            <a:r>
              <a:rPr lang="en-US"/>
              <a:t> Regular 24 point</a:t>
            </a:r>
          </a:p>
          <a:p>
            <a:pPr lvl="2"/>
            <a:r>
              <a:rPr lang="en-US"/>
              <a:t>Sub Bullet two Clear Sans 20 point</a:t>
            </a:r>
          </a:p>
          <a:p>
            <a:pPr lvl="3"/>
            <a:r>
              <a:rPr lang="en-US"/>
              <a:t>Sub Bullet three Clear Sans 18 point</a:t>
            </a:r>
          </a:p>
          <a:p>
            <a:pPr lvl="4"/>
            <a:r>
              <a:rPr lang="en-US"/>
              <a:t>Sub Bullet four Clear Sans 16 point</a:t>
            </a:r>
            <a:br>
              <a:rPr lang="en-US"/>
            </a:br>
            <a:endParaRPr lang="en-US"/>
          </a:p>
          <a:p>
            <a:pPr lvl="2"/>
            <a:endParaRPr lang="aa-ET"/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75EDCC0B-A001-6A47-BFC7-541BCAEBB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</a:t>
            </a:r>
            <a:r>
              <a:rPr lang="en-US" err="1"/>
              <a:t>IntelOne</a:t>
            </a:r>
            <a:r>
              <a:rPr lang="en-US"/>
              <a:t> Regular Text Goes Here</a:t>
            </a:r>
            <a:endParaRPr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0E872EE9-D302-E74C-8B4E-843B67E7700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303" y="6518425"/>
            <a:ext cx="1141413" cy="22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A26DCB-3C51-5379-225F-7CE6FD463E8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148" y="5809083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94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489692-B7B5-194F-9D99-7F1FA5E0FAD2}"/>
              </a:ext>
            </a:extLst>
          </p:cNvPr>
          <p:cNvSpPr/>
          <p:nvPr userDrawn="1"/>
        </p:nvSpPr>
        <p:spPr>
          <a:xfrm>
            <a:off x="0" y="6407185"/>
            <a:ext cx="11736986" cy="450816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2463B-969F-AE41-A392-7AEF24949551}"/>
              </a:ext>
            </a:extLst>
          </p:cNvPr>
          <p:cNvSpPr/>
          <p:nvPr userDrawn="1"/>
        </p:nvSpPr>
        <p:spPr>
          <a:xfrm rot="5400000">
            <a:off x="8760900" y="2976087"/>
            <a:ext cx="6407183" cy="455013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Medium" panose="020B0503020203020204" pitchFamily="34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899815" y="6579173"/>
            <a:ext cx="145874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lear Sans" panose="020B0503030202020304" pitchFamily="34" charset="0"/>
                <a:ea typeface="+mn-ea"/>
                <a:cs typeface="Clear Sans" panose="020B0503030202020304" pitchFamily="34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lear Sans" panose="020B0503030202020304" pitchFamily="34" charset="0"/>
              <a:ea typeface="+mn-ea"/>
              <a:cs typeface="Clear Sans" panose="020B0503030202020304" pitchFamily="34" charset="0"/>
              <a:sym typeface="Helvetica Neue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2BF8216-3829-5A44-8D49-78C61EF357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</a:t>
            </a:r>
            <a:r>
              <a:rPr lang="en-US" err="1"/>
              <a:t>IntelOne</a:t>
            </a:r>
            <a:r>
              <a:rPr lang="en-US"/>
              <a:t> Regular 28 point</a:t>
            </a:r>
          </a:p>
          <a:p>
            <a:pPr lvl="1"/>
            <a:r>
              <a:rPr lang="en-US"/>
              <a:t>Sub Bullet one </a:t>
            </a:r>
            <a:r>
              <a:rPr lang="en-US" err="1"/>
              <a:t>IntelOne</a:t>
            </a:r>
            <a:r>
              <a:rPr lang="en-US"/>
              <a:t> Regular 24 point</a:t>
            </a:r>
          </a:p>
          <a:p>
            <a:pPr lvl="2"/>
            <a:r>
              <a:rPr lang="en-US"/>
              <a:t>Sub Bullet two Clear Sans 20 point</a:t>
            </a:r>
          </a:p>
          <a:p>
            <a:pPr lvl="3"/>
            <a:r>
              <a:rPr lang="en-US"/>
              <a:t>Sub Bullet three Clear Sans 18 point</a:t>
            </a:r>
          </a:p>
          <a:p>
            <a:pPr lvl="4"/>
            <a:r>
              <a:rPr lang="en-US"/>
              <a:t>Sub Bullet four Clear Sans 16 point</a:t>
            </a:r>
            <a:br>
              <a:rPr lang="en-US"/>
            </a:br>
            <a:endParaRPr lang="en-US"/>
          </a:p>
          <a:p>
            <a:pPr lvl="2"/>
            <a:endParaRPr lang="aa-ET"/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75EDCC0B-A001-6A47-BFC7-541BCAEBB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</a:t>
            </a:r>
            <a:r>
              <a:rPr lang="en-US" err="1"/>
              <a:t>IntelOne</a:t>
            </a:r>
            <a:r>
              <a:rPr lang="en-US"/>
              <a:t> Regular Text Goes Here</a:t>
            </a:r>
            <a:endParaRPr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0E872EE9-D302-E74C-8B4E-843B67E7700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03" y="6518425"/>
            <a:ext cx="1141413" cy="22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884FF7-5474-F8EC-A15B-94E2DC34DEF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38" y="5903165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99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One Display Regular" panose="020B0503020203020204" pitchFamily="34" charset="77"/>
          <a:ea typeface="IntelOne Display Regular" panose="020B0503020203020204" pitchFamily="34" charset="77"/>
          <a:cs typeface="IntelOne Display Regular" panose="020B0503020203020204" pitchFamily="34" charset="77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4.pn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paul@automatedroads.com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jpe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7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jpe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gif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E677B8EC-24C1-41E6-942D-CE08A70464DE}"/>
              </a:ext>
            </a:extLst>
          </p:cNvPr>
          <p:cNvSpPr/>
          <p:nvPr/>
        </p:nvSpPr>
        <p:spPr>
          <a:xfrm rot="5400000">
            <a:off x="53705" y="-77734"/>
            <a:ext cx="6694587" cy="6232358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457200" marR="0" lvl="1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A86">
                  <a:lumMod val="75000"/>
                </a:srgb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457200" marR="0" lvl="1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A86">
                  <a:lumMod val="75000"/>
                </a:srgb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457200" marR="0" lvl="1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Expansion of AI for Asset Mgmt.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3494"/>
              </a:solidFill>
              <a:effectLst/>
              <a:uLnTx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Connected vehicle cameras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Edge computing 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Artificial intelligence (AI)  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Crowd-sourced strategies 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Asset mapping in near-real time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Asset inventories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Missing / damaged assets</a:t>
            </a:r>
          </a:p>
          <a:p>
            <a:pPr marL="800100" marR="0" lvl="1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3494"/>
                </a:solidFill>
                <a:effectLst/>
                <a:uLnTx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Condition assessment </a:t>
            </a:r>
          </a:p>
          <a:p>
            <a:pPr marL="457200" marR="0" lvl="1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A86">
                  <a:lumMod val="75000"/>
                </a:srgb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81FE3-1A94-4917-B774-5CDA3F47E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815" y="0"/>
            <a:ext cx="5259185" cy="5864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D92D9D-1E75-9BA7-0F61-5C24E844A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59" y="5903167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756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E760-0E10-4FC1-A98B-EAD705CF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07" y="81973"/>
            <a:ext cx="10972801" cy="883673"/>
          </a:xfrm>
        </p:spPr>
        <p:txBody>
          <a:bodyPr/>
          <a:lstStyle/>
          <a:p>
            <a:r>
              <a:rPr lang="en-US" sz="3800" dirty="0"/>
              <a:t>Simple Cost Analysis of Roadway Asset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85137-A51C-4F32-B156-B463C35A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626"/>
            <a:ext cx="11785745" cy="60873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6D8177-1FAD-DAA0-DB9D-E1D149231832}"/>
              </a:ext>
            </a:extLst>
          </p:cNvPr>
          <p:cNvSpPr/>
          <p:nvPr/>
        </p:nvSpPr>
        <p:spPr>
          <a:xfrm>
            <a:off x="9743090" y="861848"/>
            <a:ext cx="714703" cy="51185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2851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F4E489-CE55-42C2-85DB-231EA1F52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3" t="9013" r="7138" b="6693"/>
          <a:stretch/>
        </p:blipFill>
        <p:spPr>
          <a:xfrm>
            <a:off x="169949" y="789709"/>
            <a:ext cx="11775169" cy="5181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5424" y="5851854"/>
            <a:ext cx="5611091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The TRB 2022 Annual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5424" y="6114854"/>
            <a:ext cx="56110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Automated Rad Transportation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Arial Bold" panose="020B0704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290C56D-0DBE-4B5A-9F70-B87E9C82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9969"/>
          </a:xfrm>
          <a:solidFill>
            <a:srgbClr val="393494"/>
          </a:solidFill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  <a:latin typeface="IntelOne Display Regular"/>
              </a:rPr>
              <a:t>        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IntelOne Display Regular"/>
              </a:rPr>
              <a:t>Example of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CAV-Vision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IntelOne Display Regular"/>
              </a:rPr>
              <a:t> Based Data Coverage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1CF51-B6F1-4FA3-A445-D90D485A2F85}"/>
              </a:ext>
            </a:extLst>
          </p:cNvPr>
          <p:cNvGrpSpPr/>
          <p:nvPr/>
        </p:nvGrpSpPr>
        <p:grpSpPr>
          <a:xfrm>
            <a:off x="323347" y="4807712"/>
            <a:ext cx="3815022" cy="931733"/>
            <a:chOff x="339972" y="5243228"/>
            <a:chExt cx="4929788" cy="90039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E94FCD-E281-4E08-BFBB-E92DE0E7B88B}"/>
                </a:ext>
              </a:extLst>
            </p:cNvPr>
            <p:cNvSpPr/>
            <p:nvPr/>
          </p:nvSpPr>
          <p:spPr>
            <a:xfrm>
              <a:off x="339972" y="5872434"/>
              <a:ext cx="408739" cy="271191"/>
            </a:xfrm>
            <a:prstGeom prst="rect">
              <a:avLst/>
            </a:prstGeom>
            <a:solidFill>
              <a:srgbClr val="12D82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0F6DA1-87AF-4398-992E-9E3F431C113B}"/>
                </a:ext>
              </a:extLst>
            </p:cNvPr>
            <p:cNvSpPr txBox="1"/>
            <p:nvPr/>
          </p:nvSpPr>
          <p:spPr>
            <a:xfrm>
              <a:off x="816903" y="5893550"/>
              <a:ext cx="444333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  <a:sym typeface="Helvetica Neue"/>
                </a:rPr>
                <a:t>Mobileye equipped Fleet vehicles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B9BC89-76D7-4556-9A3D-FFE265F5325E}"/>
                </a:ext>
              </a:extLst>
            </p:cNvPr>
            <p:cNvSpPr txBox="1"/>
            <p:nvPr/>
          </p:nvSpPr>
          <p:spPr>
            <a:xfrm>
              <a:off x="826427" y="5598275"/>
              <a:ext cx="444333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  <a:sym typeface="Helvetica Neue"/>
                </a:rPr>
                <a:t>Mobileye equipped OEM vehicles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9BB047-F60F-43F5-ABB7-85FEA6753A18}"/>
                </a:ext>
              </a:extLst>
            </p:cNvPr>
            <p:cNvSpPr/>
            <p:nvPr/>
          </p:nvSpPr>
          <p:spPr>
            <a:xfrm>
              <a:off x="339972" y="5564167"/>
              <a:ext cx="408739" cy="271191"/>
            </a:xfrm>
            <a:prstGeom prst="rect">
              <a:avLst/>
            </a:prstGeom>
            <a:solidFill>
              <a:srgbClr val="40A9E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7A9FAE-0D53-45B8-B595-227C5F77FD37}"/>
                </a:ext>
              </a:extLst>
            </p:cNvPr>
            <p:cNvSpPr txBox="1"/>
            <p:nvPr/>
          </p:nvSpPr>
          <p:spPr>
            <a:xfrm>
              <a:off x="339972" y="5243228"/>
              <a:ext cx="4443332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lear Sans"/>
                  <a:sym typeface="Helvetica Neue"/>
                </a:rPr>
                <a:t>October 1 – December 31, 2021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lear Sans"/>
                <a:ea typeface="+mn-ea"/>
                <a:cs typeface="+mn-cs"/>
                <a:sym typeface="Helvetica Neue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126E5E-BF41-BCAA-D949-3AD2BF453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59" y="5903167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61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67B1-EFD0-6BDA-B0FB-F528423B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102FB-664A-95BC-EF63-45DC30EB7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AC716-621B-3BF6-88C8-761D8A9CE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54"/>
          <a:stretch/>
        </p:blipFill>
        <p:spPr>
          <a:xfrm>
            <a:off x="-11296" y="-156341"/>
            <a:ext cx="12214592" cy="6442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866B0-5C27-B0C2-839C-B6BAEB0F2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59" y="5903167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45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C28BEF6-9BE7-7172-34EF-EB78656F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5" t="36592" r="4749"/>
          <a:stretch/>
        </p:blipFill>
        <p:spPr>
          <a:xfrm>
            <a:off x="483023" y="1526052"/>
            <a:ext cx="5307736" cy="4812671"/>
          </a:xfrm>
          <a:prstGeom prst="roundRect">
            <a:avLst>
              <a:gd name="adj" fmla="val 68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6FD1050-9871-450A-9537-475A32D923F7}"/>
              </a:ext>
            </a:extLst>
          </p:cNvPr>
          <p:cNvGrpSpPr/>
          <p:nvPr/>
        </p:nvGrpSpPr>
        <p:grpSpPr>
          <a:xfrm>
            <a:off x="6096000" y="1526052"/>
            <a:ext cx="4786184" cy="4812671"/>
            <a:chOff x="6207760" y="2129571"/>
            <a:chExt cx="4176792" cy="428005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49E8A4E-0131-2326-3683-CE3D1768A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14" t="22983" r="8520" b="8562"/>
            <a:stretch/>
          </p:blipFill>
          <p:spPr>
            <a:xfrm>
              <a:off x="6207760" y="2129571"/>
              <a:ext cx="4176792" cy="4280059"/>
            </a:xfrm>
            <a:prstGeom prst="roundRect">
              <a:avLst>
                <a:gd name="adj" fmla="val 6614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03BC7B2-3BD8-4211-8328-2B461CC24EF7}"/>
                </a:ext>
              </a:extLst>
            </p:cNvPr>
            <p:cNvSpPr txBox="1"/>
            <p:nvPr/>
          </p:nvSpPr>
          <p:spPr>
            <a:xfrm>
              <a:off x="6920089" y="5550046"/>
              <a:ext cx="1311256" cy="530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449C"/>
                  </a:solidFill>
                  <a:effectLst/>
                  <a:uLnTx/>
                  <a:uFillTx/>
                  <a:latin typeface="IntelOne Display Regular"/>
                  <a:ea typeface="+mn-ea"/>
                  <a:cs typeface="+mn-cs"/>
                  <a:sym typeface="Helvetica Neue"/>
                </a:rPr>
                <a:t>1.5M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449C"/>
                  </a:solidFill>
                  <a:effectLst/>
                  <a:uLnTx/>
                  <a:uFillTx/>
                  <a:latin typeface="IntelOne Display Regular"/>
                  <a:ea typeface="+mn-ea"/>
                  <a:cs typeface="+mn-cs"/>
                  <a:sym typeface="Helvetica Neue"/>
                </a:rPr>
                <a:t>+</a:t>
              </a: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Regular"/>
                  <a:sym typeface="Helvetica Neue"/>
                </a:rPr>
                <a:t>REM-enabled vehicles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One Display Regular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971F05-7B78-4AE5-A817-920E09796939}"/>
              </a:ext>
            </a:extLst>
          </p:cNvPr>
          <p:cNvSpPr txBox="1"/>
          <p:nvPr/>
        </p:nvSpPr>
        <p:spPr>
          <a:xfrm>
            <a:off x="8807973" y="5270553"/>
            <a:ext cx="1286701" cy="800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449C"/>
                </a:solidFill>
                <a:effectLst/>
                <a:uLnTx/>
                <a:uFillTx/>
                <a:latin typeface="IntelOne Display Regular"/>
                <a:sym typeface="Helvetica Neue"/>
              </a:rPr>
              <a:t>43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449C"/>
                </a:solidFill>
                <a:effectLst/>
                <a:uLnTx/>
                <a:uFillTx/>
                <a:latin typeface="IntelOne Display Regular"/>
                <a:ea typeface="+mn-ea"/>
                <a:cs typeface="+mn-cs"/>
                <a:sym typeface="Helvetica Neue"/>
              </a:rPr>
              <a:t>M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3449C"/>
              </a:solidFill>
              <a:effectLst/>
              <a:uLnTx/>
              <a:uFillTx/>
              <a:latin typeface="IntelOne Display Regular"/>
              <a:ea typeface="+mn-ea"/>
              <a:cs typeface="+mn-cs"/>
              <a:sym typeface="Helvetica Neue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One Display Regular"/>
                <a:sym typeface="Helvetica Neue"/>
              </a:rPr>
              <a:t>Miles of roads harvested daily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Regular"/>
              <a:ea typeface="+mn-ea"/>
              <a:cs typeface="+mn-cs"/>
              <a:sym typeface="Helvetica Neue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1BCA72A-396C-4C93-A17B-97DCA237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0" y="1042125"/>
            <a:ext cx="10248950" cy="603315"/>
          </a:xfrm>
        </p:spPr>
        <p:txBody>
          <a:bodyPr>
            <a:noAutofit/>
          </a:bodyPr>
          <a:lstStyle/>
          <a:p>
            <a:pPr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Decades of Road Tested ADAS </a:t>
            </a:r>
            <a:br>
              <a:rPr lang="en-US" dirty="0"/>
            </a:b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F5AAF-0014-645C-48D7-88D74230F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59" y="5903167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7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3"/>
          <p:cNvSpPr txBox="1"/>
          <p:nvPr/>
        </p:nvSpPr>
        <p:spPr>
          <a:xfrm>
            <a:off x="1468800" y="184200"/>
            <a:ext cx="8531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567" rIns="0" bIns="0" anchor="t" anchorCtr="0">
            <a:noAutofit/>
          </a:bodyPr>
          <a:lstStyle/>
          <a:p>
            <a:pPr marL="50795" marR="6773" lvl="0" indent="-34708" algn="ctr" defTabSz="914400" rtl="0" eaLnBrk="1" fontAlgn="auto" latinLnBrk="0" hangingPunct="1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Impact Attenuators and Guardrails 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8" name="Google Shape;478;p53"/>
          <p:cNvSpPr txBox="1"/>
          <p:nvPr/>
        </p:nvSpPr>
        <p:spPr>
          <a:xfrm>
            <a:off x="714833" y="1241200"/>
            <a:ext cx="5381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7535" y="918630"/>
            <a:ext cx="6214135" cy="227173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3"/>
          <p:cNvSpPr txBox="1"/>
          <p:nvPr/>
        </p:nvSpPr>
        <p:spPr>
          <a:xfrm>
            <a:off x="238333" y="1376200"/>
            <a:ext cx="5194800" cy="1312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" sz="1733" b="0" i="0" u="none" strike="noStrike" kern="120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Knowing is half the battle. Automated detection and notifications of damaged attenuators and guardrails let you know there's an issue before there is an issue. </a:t>
            </a:r>
            <a:endParaRPr kumimoji="0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0747" y="3456796"/>
            <a:ext cx="7307315" cy="326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39F73-0D8F-F24E-07E7-A2CA4770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647"/>
            <a:ext cx="12389147" cy="5540130"/>
          </a:xfrm>
          <a:prstGeom prst="rect">
            <a:avLst/>
          </a:prstGeom>
        </p:spPr>
      </p:pic>
      <p:sp>
        <p:nvSpPr>
          <p:cNvPr id="4" name="Google Shape;474;p53">
            <a:extLst>
              <a:ext uri="{FF2B5EF4-FFF2-40B4-BE49-F238E27FC236}">
                <a16:creationId xmlns:a16="http://schemas.microsoft.com/office/drawing/2014/main" id="{D23112B9-0BE5-A884-5535-E520FB928FE4}"/>
              </a:ext>
            </a:extLst>
          </p:cNvPr>
          <p:cNvSpPr txBox="1"/>
          <p:nvPr/>
        </p:nvSpPr>
        <p:spPr>
          <a:xfrm>
            <a:off x="1468800" y="184200"/>
            <a:ext cx="8531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567" rIns="0" bIns="0" anchor="t" anchorCtr="0">
            <a:noAutofit/>
          </a:bodyPr>
          <a:lstStyle/>
          <a:p>
            <a:pPr marL="50795" marR="6773" lvl="0" indent="-34708" algn="ctr" defTabSz="914400" rtl="0" eaLnBrk="1" fontAlgn="auto" latinLnBrk="0" hangingPunct="1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Pavement Markings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56686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3E98F-26F9-CB26-EDC5-CC3E48D87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2"/>
          <a:stretch/>
        </p:blipFill>
        <p:spPr>
          <a:xfrm>
            <a:off x="376694" y="1145979"/>
            <a:ext cx="11438611" cy="4566042"/>
          </a:xfrm>
          <a:prstGeom prst="rect">
            <a:avLst/>
          </a:prstGeom>
        </p:spPr>
      </p:pic>
      <p:sp>
        <p:nvSpPr>
          <p:cNvPr id="4" name="Google Shape;474;p53">
            <a:extLst>
              <a:ext uri="{FF2B5EF4-FFF2-40B4-BE49-F238E27FC236}">
                <a16:creationId xmlns:a16="http://schemas.microsoft.com/office/drawing/2014/main" id="{9830B796-97D9-5495-00D3-AE53299A73A3}"/>
              </a:ext>
            </a:extLst>
          </p:cNvPr>
          <p:cNvSpPr txBox="1"/>
          <p:nvPr/>
        </p:nvSpPr>
        <p:spPr>
          <a:xfrm>
            <a:off x="1468800" y="184200"/>
            <a:ext cx="8531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567" rIns="0" bIns="0" anchor="t" anchorCtr="0">
            <a:noAutofit/>
          </a:bodyPr>
          <a:lstStyle/>
          <a:p>
            <a:pPr marL="50795" marR="6773" lvl="0" indent="-34708" algn="ctr" defTabSz="914400" rtl="0" eaLnBrk="1" fontAlgn="auto" latinLnBrk="0" hangingPunct="1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Pavement Markings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56174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9AAB-EE15-23DD-E004-432B4A74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3986-3C84-021D-3D4C-C76E1BFC5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Paul Carlson, PhD, PE</a:t>
            </a:r>
          </a:p>
          <a:p>
            <a:pPr marL="0" indent="0">
              <a:buNone/>
            </a:pPr>
            <a:r>
              <a:rPr lang="en-US" dirty="0"/>
              <a:t>Automated Roads | CEO</a:t>
            </a:r>
          </a:p>
          <a:p>
            <a:pPr marL="0" indent="0">
              <a:buNone/>
            </a:pPr>
            <a:r>
              <a:rPr lang="en-US" dirty="0"/>
              <a:t>A Woman-Owned Small Business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paul@automatedroads.com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Special thanks to:</a:t>
            </a:r>
          </a:p>
          <a:p>
            <a:r>
              <a:rPr lang="en-US" dirty="0"/>
              <a:t>Mobileye</a:t>
            </a:r>
          </a:p>
          <a:p>
            <a:r>
              <a:rPr lang="en-US" dirty="0" err="1"/>
              <a:t>Bl.yncsy</a:t>
            </a:r>
            <a:endParaRPr lang="en-US" dirty="0"/>
          </a:p>
          <a:p>
            <a:r>
              <a:rPr lang="en-US" dirty="0"/>
              <a:t>Mercedes Benz</a:t>
            </a:r>
          </a:p>
          <a:p>
            <a:r>
              <a:rPr lang="en-US" dirty="0"/>
              <a:t>GM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8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B284B9-9869-439D-BEE9-EE548F09B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2191999" cy="6868732"/>
          </a:xfrm>
          <a:prstGeom prst="rect">
            <a:avLst/>
          </a:prstGeom>
        </p:spPr>
      </p:pic>
      <p:pic>
        <p:nvPicPr>
          <p:cNvPr id="6" name="13-06-10_Paris_Vincent_0092_71657_72325_FSHPPArrows.avi.mp4">
            <a:extLst>
              <a:ext uri="{FF2B5EF4-FFF2-40B4-BE49-F238E27FC236}">
                <a16:creationId xmlns:a16="http://schemas.microsoft.com/office/drawing/2014/main" id="{51A503CD-2295-4CE2-8C8A-35FD39CA0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24" t="25498" r="71" b="23356"/>
          <a:stretch/>
        </p:blipFill>
        <p:spPr>
          <a:xfrm>
            <a:off x="4105656" y="156354"/>
            <a:ext cx="3374136" cy="157803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C8B0A7C2-FA92-42AB-B2E8-CEDAFAF84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" y="5731401"/>
            <a:ext cx="11391900" cy="113733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IntelOne Text Bold" panose="020B0803020203020204" pitchFamily="34" charset="0"/>
              </a:rPr>
              <a:t>Imagine if you could understand your roads in near-real time…</a:t>
            </a:r>
          </a:p>
        </p:txBody>
      </p:sp>
    </p:spTree>
    <p:extLst>
      <p:ext uri="{BB962C8B-B14F-4D97-AF65-F5344CB8AC3E}">
        <p14:creationId xmlns:p14="http://schemas.microsoft.com/office/powerpoint/2010/main" val="7899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0339 0.35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77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6537DAC-A242-4404-97A4-B6BB1526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14" y="221672"/>
            <a:ext cx="11497458" cy="1594272"/>
          </a:xfrm>
        </p:spPr>
        <p:txBody>
          <a:bodyPr>
            <a:noAutofit/>
          </a:bodyPr>
          <a:lstStyle/>
          <a:p>
            <a:pPr rtl="0"/>
            <a:r>
              <a:rPr lang="en-US" dirty="0">
                <a:solidFill>
                  <a:srgbClr val="121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Vehicles with camera-based systems</a:t>
            </a:r>
            <a:br>
              <a:rPr lang="en-US" dirty="0"/>
            </a:br>
            <a:endParaRPr lang="en-IL" dirty="0"/>
          </a:p>
        </p:txBody>
      </p:sp>
      <p:sp>
        <p:nvSpPr>
          <p:cNvPr id="11" name="מלבן 5">
            <a:extLst>
              <a:ext uri="{FF2B5EF4-FFF2-40B4-BE49-F238E27FC236}">
                <a16:creationId xmlns:a16="http://schemas.microsoft.com/office/drawing/2014/main" id="{05840B8C-0C2F-4FBA-9D16-9D7D064ACBD9}"/>
              </a:ext>
            </a:extLst>
          </p:cNvPr>
          <p:cNvSpPr/>
          <p:nvPr/>
        </p:nvSpPr>
        <p:spPr>
          <a:xfrm>
            <a:off x="346514" y="1350064"/>
            <a:ext cx="438986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85A"/>
                </a:solidFill>
                <a:effectLst/>
                <a:uLnTx/>
                <a:uFillTx/>
                <a:latin typeface="IntelOne Display Regular"/>
                <a:ea typeface="+mn-ea"/>
                <a:cs typeface="Hind SemiBold" panose="020B0604020202020204" charset="0"/>
                <a:sym typeface="Helvetica Neue"/>
              </a:rPr>
              <a:t>Over 150M Vehicles</a:t>
            </a:r>
          </a:p>
        </p:txBody>
      </p:sp>
      <p:pic>
        <p:nvPicPr>
          <p:cNvPr id="12" name="תמונה 55">
            <a:extLst>
              <a:ext uri="{FF2B5EF4-FFF2-40B4-BE49-F238E27FC236}">
                <a16:creationId xmlns:a16="http://schemas.microsoft.com/office/drawing/2014/main" id="{D4CD7ED6-5626-4C63-BDA4-724C468129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75" y="4632855"/>
            <a:ext cx="639884" cy="37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תמונה 56">
            <a:extLst>
              <a:ext uri="{FF2B5EF4-FFF2-40B4-BE49-F238E27FC236}">
                <a16:creationId xmlns:a16="http://schemas.microsoft.com/office/drawing/2014/main" id="{79DBF512-FD51-4A46-8B39-0D5F494BC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907" y="5725933"/>
            <a:ext cx="672468" cy="34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תמונה 57">
            <a:extLst>
              <a:ext uri="{FF2B5EF4-FFF2-40B4-BE49-F238E27FC236}">
                <a16:creationId xmlns:a16="http://schemas.microsoft.com/office/drawing/2014/main" id="{5B5D4DD6-7553-499B-A720-F601860123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384" y="5843762"/>
            <a:ext cx="664695" cy="15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תמונה 58">
            <a:extLst>
              <a:ext uri="{FF2B5EF4-FFF2-40B4-BE49-F238E27FC236}">
                <a16:creationId xmlns:a16="http://schemas.microsoft.com/office/drawing/2014/main" id="{FB36991F-5E13-4EBE-B77A-4F6D11EC49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322" y="5692141"/>
            <a:ext cx="410748" cy="41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1">
            <a:extLst>
              <a:ext uri="{FF2B5EF4-FFF2-40B4-BE49-F238E27FC236}">
                <a16:creationId xmlns:a16="http://schemas.microsoft.com/office/drawing/2014/main" id="{A12B18A6-326A-42EA-8916-0202AFCE51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267" y="4513799"/>
            <a:ext cx="584281" cy="58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2">
            <a:extLst>
              <a:ext uri="{FF2B5EF4-FFF2-40B4-BE49-F238E27FC236}">
                <a16:creationId xmlns:a16="http://schemas.microsoft.com/office/drawing/2014/main" id="{0999EB2A-755B-4A8F-B6A6-DFF3DDC3E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395" y="3564031"/>
            <a:ext cx="532153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70">
            <a:extLst>
              <a:ext uri="{FF2B5EF4-FFF2-40B4-BE49-F238E27FC236}">
                <a16:creationId xmlns:a16="http://schemas.microsoft.com/office/drawing/2014/main" id="{61FADE39-2399-4405-94E7-FD209A4246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074" y="3742832"/>
            <a:ext cx="907063" cy="2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6">
            <a:extLst>
              <a:ext uri="{FF2B5EF4-FFF2-40B4-BE49-F238E27FC236}">
                <a16:creationId xmlns:a16="http://schemas.microsoft.com/office/drawing/2014/main" id="{2E4C50B5-771E-45C8-A9AA-0F50C8BDE4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891" y="3635972"/>
            <a:ext cx="627578" cy="3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77">
            <a:extLst>
              <a:ext uri="{FF2B5EF4-FFF2-40B4-BE49-F238E27FC236}">
                <a16:creationId xmlns:a16="http://schemas.microsoft.com/office/drawing/2014/main" id="{48C69943-CC96-4DEA-BA92-AF21320164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634" y="5808755"/>
            <a:ext cx="766060" cy="28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78">
            <a:extLst>
              <a:ext uri="{FF2B5EF4-FFF2-40B4-BE49-F238E27FC236}">
                <a16:creationId xmlns:a16="http://schemas.microsoft.com/office/drawing/2014/main" id="{2AD7E9F4-593D-4DD9-8D5E-FAAA62C138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767" y="3582479"/>
            <a:ext cx="435624" cy="43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82">
            <a:extLst>
              <a:ext uri="{FF2B5EF4-FFF2-40B4-BE49-F238E27FC236}">
                <a16:creationId xmlns:a16="http://schemas.microsoft.com/office/drawing/2014/main" id="{C02E9311-4BC7-4AF7-8261-CFBE6BCC576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492" y="5582337"/>
            <a:ext cx="659472" cy="5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83">
            <a:extLst>
              <a:ext uri="{FF2B5EF4-FFF2-40B4-BE49-F238E27FC236}">
                <a16:creationId xmlns:a16="http://schemas.microsoft.com/office/drawing/2014/main" id="{C4107309-1A2E-4BEB-AC3D-AE138ED59C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232" y="3601574"/>
            <a:ext cx="683771" cy="37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84">
            <a:extLst>
              <a:ext uri="{FF2B5EF4-FFF2-40B4-BE49-F238E27FC236}">
                <a16:creationId xmlns:a16="http://schemas.microsoft.com/office/drawing/2014/main" id="{50171BEC-734C-40A1-A5BF-724FD4EBCED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874" y="5843762"/>
            <a:ext cx="776989" cy="17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80">
            <a:extLst>
              <a:ext uri="{FF2B5EF4-FFF2-40B4-BE49-F238E27FC236}">
                <a16:creationId xmlns:a16="http://schemas.microsoft.com/office/drawing/2014/main" id="{A061EC5C-6B8D-4FD0-80D0-A123110614F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558" y="3487465"/>
            <a:ext cx="492283" cy="43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86">
            <a:extLst>
              <a:ext uri="{FF2B5EF4-FFF2-40B4-BE49-F238E27FC236}">
                <a16:creationId xmlns:a16="http://schemas.microsoft.com/office/drawing/2014/main" id="{14590699-6956-4BD2-A142-42E3CAE6D13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010" y="4595752"/>
            <a:ext cx="477033" cy="47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90">
            <a:extLst>
              <a:ext uri="{FF2B5EF4-FFF2-40B4-BE49-F238E27FC236}">
                <a16:creationId xmlns:a16="http://schemas.microsoft.com/office/drawing/2014/main" id="{B09960A6-2362-4066-A586-C07ED99E3CF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31" y="3627597"/>
            <a:ext cx="624680" cy="34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תמונה 1">
            <a:extLst>
              <a:ext uri="{FF2B5EF4-FFF2-40B4-BE49-F238E27FC236}">
                <a16:creationId xmlns:a16="http://schemas.microsoft.com/office/drawing/2014/main" id="{719C605A-DE13-4F78-8897-E94A1FE921A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441" y="4847137"/>
            <a:ext cx="860582" cy="165472"/>
          </a:xfrm>
          <a:prstGeom prst="rect">
            <a:avLst/>
          </a:prstGeom>
        </p:spPr>
      </p:pic>
      <p:pic>
        <p:nvPicPr>
          <p:cNvPr id="29" name="תמונה 7">
            <a:extLst>
              <a:ext uri="{FF2B5EF4-FFF2-40B4-BE49-F238E27FC236}">
                <a16:creationId xmlns:a16="http://schemas.microsoft.com/office/drawing/2014/main" id="{6808E4EE-9109-4BBD-9A3F-50B1C88C956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764" y="4569165"/>
            <a:ext cx="669589" cy="4145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C6CCBE-8648-4260-8CAD-ACEA8CD4F0C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0" y="5636410"/>
            <a:ext cx="822131" cy="4624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98C945-9F43-4488-A396-30DFAB3E09E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47" y="4427472"/>
            <a:ext cx="822130" cy="8221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0B6FA2-E6E7-4B0F-9624-17197BAA81EA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087" y="4535042"/>
            <a:ext cx="818880" cy="614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72082D-5B38-4C80-B0D8-EB86CF3540C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0"/>
          <a:stretch/>
        </p:blipFill>
        <p:spPr>
          <a:xfrm>
            <a:off x="3030352" y="3515378"/>
            <a:ext cx="773707" cy="5396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B19DDA-CC63-4B4C-AA8E-9E9A8C51A51D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499" y="5540845"/>
            <a:ext cx="1154863" cy="6496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9B763C-CDCD-42C4-B664-8F0F080B97FB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559" y="4823796"/>
            <a:ext cx="892025" cy="2524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8083C5-363D-4973-ADAB-2F16D046E458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13" y="3530989"/>
            <a:ext cx="723662" cy="542747"/>
          </a:xfrm>
          <a:prstGeom prst="rect">
            <a:avLst/>
          </a:prstGeom>
        </p:spPr>
      </p:pic>
      <p:pic>
        <p:nvPicPr>
          <p:cNvPr id="37" name="Picture 2" descr="Image result for volvo trucks logo">
            <a:extLst>
              <a:ext uri="{FF2B5EF4-FFF2-40B4-BE49-F238E27FC236}">
                <a16:creationId xmlns:a16="http://schemas.microsoft.com/office/drawing/2014/main" id="{27633D91-BE71-4146-87AE-C08AFAEFD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6" t="14049" r="9835" b="11414"/>
          <a:stretch/>
        </p:blipFill>
        <p:spPr bwMode="auto">
          <a:xfrm>
            <a:off x="8262117" y="4550054"/>
            <a:ext cx="639884" cy="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F0B54E-CAE7-4012-9C4F-95BE65AA426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0"/>
          <a:stretch/>
        </p:blipFill>
        <p:spPr>
          <a:xfrm>
            <a:off x="4312014" y="5596689"/>
            <a:ext cx="684017" cy="4770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AB570A-04AD-4AC0-87EB-6FF65178C74D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473" y="778460"/>
            <a:ext cx="5565543" cy="28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95424" y="5851854"/>
            <a:ext cx="5611091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The TRB 2022 Annual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B9BEB21-A4F9-4794-B4E2-84F16D2E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663"/>
            <a:ext cx="11754196" cy="69996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 vehicles bring opportunity for insights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332C3A1-6CA1-4ABD-BD73-36ED1AFC0198}"/>
              </a:ext>
            </a:extLst>
          </p:cNvPr>
          <p:cNvSpPr txBox="1">
            <a:spLocks/>
          </p:cNvSpPr>
          <p:nvPr/>
        </p:nvSpPr>
        <p:spPr>
          <a:xfrm>
            <a:off x="0" y="665712"/>
            <a:ext cx="11754196" cy="1078146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 u="none" strike="noStrike" cap="none" spc="0" baseline="0">
                <a:solidFill>
                  <a:schemeClr val="bg2"/>
                </a:solidFill>
                <a:uFillTx/>
                <a:latin typeface="IntelOne Display Regular" panose="020B0503020203020204" pitchFamily="34" charset="77"/>
                <a:ea typeface="IntelOne Display Regular" panose="020B0503020203020204" pitchFamily="34" charset="77"/>
                <a:cs typeface="IntelOne Display Regular" panose="020B0503020203020204" pitchFamily="34" charset="77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One Display Regular" panose="020B0503020203020204" pitchFamily="34" charset="77"/>
                <a:ea typeface="IntelOne Display Regular" panose="020B0503020203020204" pitchFamily="34" charset="77"/>
                <a:cs typeface="IntelOne Display Regular" panose="020B0503020203020204" pitchFamily="34" charset="77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chemeClr val="bg2"/>
                </a:solidFill>
                <a:uFillTx/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2525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With two main types of crowd-sourced roadway data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38B61-CB98-4F60-BE2C-E48CB770AFE3}"/>
              </a:ext>
            </a:extLst>
          </p:cNvPr>
          <p:cNvSpPr txBox="1"/>
          <p:nvPr/>
        </p:nvSpPr>
        <p:spPr>
          <a:xfrm>
            <a:off x="1508066" y="1279283"/>
            <a:ext cx="385054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8F5DA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Roadway Observations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Road geometries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Traffic control devices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Lane and road markings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Work-zones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Road hazards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Vehicle Headway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VRU (Ped &amp; Cycle counts)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Near-Collisions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etc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B54A2-8DD6-4CBF-B123-11A4DE4D7D55}"/>
              </a:ext>
            </a:extLst>
          </p:cNvPr>
          <p:cNvSpPr txBox="1"/>
          <p:nvPr/>
        </p:nvSpPr>
        <p:spPr>
          <a:xfrm>
            <a:off x="6400910" y="1279283"/>
            <a:ext cx="4278975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8F5DA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Vehicle Info / Telematics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GPS Trace / Trajectory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Braking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Traction control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Windshield wiper status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Fuel consumption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Vehicle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etc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80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D633-B6D6-49BA-90B0-F0FDBB94C7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363" y="254866"/>
            <a:ext cx="10704945" cy="700088"/>
          </a:xfrm>
        </p:spPr>
        <p:txBody>
          <a:bodyPr/>
          <a:lstStyle/>
          <a:p>
            <a:r>
              <a:rPr lang="en-US" dirty="0">
                <a:solidFill>
                  <a:srgbClr val="121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Effective Crowdsourced Mapping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2CA21B-11F4-4C22-9967-0DC2BBBAA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837" y="2340225"/>
            <a:ext cx="9679163" cy="3691121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CAA630-D58D-4A10-8E86-859410AEA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838" y="1148903"/>
            <a:ext cx="9679165" cy="12738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903A6A-9927-48AD-A041-22D1B7CEC80D}"/>
              </a:ext>
            </a:extLst>
          </p:cNvPr>
          <p:cNvSpPr txBox="1"/>
          <p:nvPr/>
        </p:nvSpPr>
        <p:spPr>
          <a:xfrm>
            <a:off x="5073445" y="6046841"/>
            <a:ext cx="6194323" cy="742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2D4D5-1CF5-5037-1D35-30A3676E4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59" y="5903167"/>
            <a:ext cx="2318541" cy="95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6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toy, table, computer, keyboard&#10;&#10;Description automatically generated">
            <a:extLst>
              <a:ext uri="{FF2B5EF4-FFF2-40B4-BE49-F238E27FC236}">
                <a16:creationId xmlns:a16="http://schemas.microsoft.com/office/drawing/2014/main" id="{65C1CA65-2215-CA41-BC25-55C5626D3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19569"/>
          <a:stretch/>
        </p:blipFill>
        <p:spPr>
          <a:xfrm>
            <a:off x="-7641" y="0"/>
            <a:ext cx="6766383" cy="6858000"/>
          </a:xfrm>
          <a:prstGeom prst="rect">
            <a:avLst/>
          </a:prstGeom>
        </p:spPr>
      </p:pic>
      <p:pic>
        <p:nvPicPr>
          <p:cNvPr id="7" name="Picture 6" descr="A picture containing computer, indoor, kite, computer&#10;&#10;Description automatically generated">
            <a:extLst>
              <a:ext uri="{FF2B5EF4-FFF2-40B4-BE49-F238E27FC236}">
                <a16:creationId xmlns:a16="http://schemas.microsoft.com/office/drawing/2014/main" id="{F80BD1D7-94C7-B440-AC60-572E9B00A5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15"/>
          <a:stretch/>
        </p:blipFill>
        <p:spPr>
          <a:xfrm>
            <a:off x="-7641" y="0"/>
            <a:ext cx="6766383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8CD841-BB1F-A24D-95F2-4E930C32B477}"/>
              </a:ext>
            </a:extLst>
          </p:cNvPr>
          <p:cNvGrpSpPr/>
          <p:nvPr/>
        </p:nvGrpSpPr>
        <p:grpSpPr>
          <a:xfrm>
            <a:off x="1139873" y="2254022"/>
            <a:ext cx="2868690" cy="2750066"/>
            <a:chOff x="1275503" y="2493201"/>
            <a:chExt cx="2390766" cy="2291902"/>
          </a:xfrm>
        </p:grpSpPr>
        <p:pic>
          <p:nvPicPr>
            <p:cNvPr id="11" name="Picture 10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869C9A09-0842-E040-BF26-014005511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952" y="2520786"/>
              <a:ext cx="2264317" cy="226431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070C90-62EE-D645-B4A3-B499E8455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5503" y="2493201"/>
              <a:ext cx="1106582" cy="131312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8C91D7-91AE-4882-B8BD-6BD66D14341E}"/>
              </a:ext>
            </a:extLst>
          </p:cNvPr>
          <p:cNvGrpSpPr/>
          <p:nvPr/>
        </p:nvGrpSpPr>
        <p:grpSpPr>
          <a:xfrm>
            <a:off x="6400800" y="1280160"/>
            <a:ext cx="5251929" cy="1353983"/>
            <a:chOff x="6504642" y="1966691"/>
            <a:chExt cx="5251929" cy="197226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85C30F37-A832-4680-96AE-02817862C45C}"/>
                </a:ext>
              </a:extLst>
            </p:cNvPr>
            <p:cNvSpPr/>
            <p:nvPr/>
          </p:nvSpPr>
          <p:spPr>
            <a:xfrm>
              <a:off x="6504642" y="2221867"/>
              <a:ext cx="5251929" cy="1717087"/>
            </a:xfrm>
            <a:prstGeom prst="roundRect">
              <a:avLst>
                <a:gd name="adj" fmla="val 4896"/>
              </a:avLst>
            </a:prstGeom>
            <a:gradFill>
              <a:gsLst>
                <a:gs pos="100000">
                  <a:srgbClr val="12E2EC"/>
                </a:gs>
                <a:gs pos="64000">
                  <a:srgbClr val="24A1C0"/>
                </a:gs>
                <a:gs pos="7000">
                  <a:srgbClr val="39528B"/>
                </a:gs>
              </a:gsLst>
              <a:lin ang="18900000" scaled="1"/>
            </a:gradFill>
            <a:ln w="25400" cap="flat">
              <a:noFill/>
              <a:prstDash val="solid"/>
              <a:round/>
            </a:ln>
            <a:effectLst>
              <a:outerShdw blurRad="342900" dist="76200" dir="2700000" algn="tl" rotWithShape="0">
                <a:srgbClr val="093667">
                  <a:alpha val="67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  <a:sym typeface="Helvetica"/>
              </a:endParaRPr>
            </a:p>
          </p:txBody>
        </p:sp>
        <p:sp>
          <p:nvSpPr>
            <p:cNvPr id="29" name="Textfeld 39">
              <a:extLst>
                <a:ext uri="{FF2B5EF4-FFF2-40B4-BE49-F238E27FC236}">
                  <a16:creationId xmlns:a16="http://schemas.microsoft.com/office/drawing/2014/main" id="{1BBFC0A5-5B25-D448-A9CD-10F5C517117B}"/>
                </a:ext>
              </a:extLst>
            </p:cNvPr>
            <p:cNvSpPr txBox="1"/>
            <p:nvPr/>
          </p:nvSpPr>
          <p:spPr>
            <a:xfrm>
              <a:off x="6653654" y="2487322"/>
              <a:ext cx="5035384" cy="650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spcBef>
                  <a:spcPts val="800"/>
                </a:spcBef>
                <a:defRPr sz="2000">
                  <a:solidFill>
                    <a:srgbClr val="00B5C6"/>
                  </a:solidFill>
                  <a:latin typeface="Hind Siliguri SemiBold"/>
                  <a:ea typeface="Hind Siliguri SemiBold"/>
                  <a:cs typeface="Hind Siliguri SemiBold"/>
                  <a:sym typeface="Hind Siliguri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1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ind Siliguri SemiBold"/>
                </a:rPr>
                <a:t>Collecting anonymized data through millions of consumer and commercial vehicles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98B359B-5FD0-467E-B67E-9D42A3FE0AAD}"/>
                </a:ext>
              </a:extLst>
            </p:cNvPr>
            <p:cNvSpPr/>
            <p:nvPr/>
          </p:nvSpPr>
          <p:spPr>
            <a:xfrm>
              <a:off x="8749155" y="1966691"/>
              <a:ext cx="390293" cy="5425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56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Online Media 1" descr="media2.mp4">
            <a:hlinkClick r:id="" action="ppaction://media"/>
            <a:extLst>
              <a:ext uri="{FF2B5EF4-FFF2-40B4-BE49-F238E27FC236}">
                <a16:creationId xmlns:a16="http://schemas.microsoft.com/office/drawing/2014/main" id="{9CD49E05-76B7-453C-94BF-9F66581D0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6716" t="4790"/>
          <a:stretch>
            <a:fillRect/>
          </a:stretch>
        </p:blipFill>
        <p:spPr>
          <a:xfrm>
            <a:off x="5540106" y="2961314"/>
            <a:ext cx="6322188" cy="3263318"/>
          </a:xfrm>
          <a:prstGeom prst="rect">
            <a:avLst/>
          </a:prstGeom>
          <a:ln w="9525">
            <a:solidFill>
              <a:srgbClr val="10FEFF"/>
            </a:solidFill>
          </a:ln>
        </p:spPr>
      </p:pic>
      <p:sp>
        <p:nvSpPr>
          <p:cNvPr id="13" name="The Path to Mass Production">
            <a:extLst>
              <a:ext uri="{FF2B5EF4-FFF2-40B4-BE49-F238E27FC236}">
                <a16:creationId xmlns:a16="http://schemas.microsoft.com/office/drawing/2014/main" id="{8FB3BFC6-FC97-4888-9CDC-1BAAB6C9BECB}"/>
              </a:ext>
            </a:extLst>
          </p:cNvPr>
          <p:cNvSpPr txBox="1"/>
          <p:nvPr/>
        </p:nvSpPr>
        <p:spPr>
          <a:xfrm>
            <a:off x="6553200" y="609600"/>
            <a:ext cx="4590988" cy="5918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2FE1F4"/>
                </a:solidFill>
                <a:latin typeface="Hind Siliguri SemiBold"/>
                <a:ea typeface="Hind Siliguri SemiBold"/>
                <a:cs typeface="Hind Siliguri SemiBold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How It Works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1921850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table, computer, keyboard&#10;&#10;Description automatically generated">
            <a:extLst>
              <a:ext uri="{FF2B5EF4-FFF2-40B4-BE49-F238E27FC236}">
                <a16:creationId xmlns:a16="http://schemas.microsoft.com/office/drawing/2014/main" id="{4605C5E9-1422-1740-A734-246314E8E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9569"/>
          <a:stretch/>
        </p:blipFill>
        <p:spPr>
          <a:xfrm>
            <a:off x="-7641" y="0"/>
            <a:ext cx="6766383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602302C-8930-0E4C-97EC-8E8FA6C17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9"/>
          <a:stretch/>
        </p:blipFill>
        <p:spPr>
          <a:xfrm>
            <a:off x="0" y="0"/>
            <a:ext cx="6763586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004562-DC4B-48F0-B11E-2ADEF0D6A67F}"/>
              </a:ext>
            </a:extLst>
          </p:cNvPr>
          <p:cNvGrpSpPr/>
          <p:nvPr/>
        </p:nvGrpSpPr>
        <p:grpSpPr>
          <a:xfrm>
            <a:off x="6400800" y="1535336"/>
            <a:ext cx="5248656" cy="1006528"/>
            <a:chOff x="6546085" y="2221867"/>
            <a:chExt cx="5248656" cy="2103120"/>
          </a:xfrm>
        </p:grpSpPr>
        <p:sp>
          <p:nvSpPr>
            <p:cNvPr id="2" name="Rectangle: Rounded Corners 2">
              <a:extLst>
                <a:ext uri="{FF2B5EF4-FFF2-40B4-BE49-F238E27FC236}">
                  <a16:creationId xmlns:a16="http://schemas.microsoft.com/office/drawing/2014/main" id="{EE976B2D-3298-4DA7-93A0-6A6E7370A398}"/>
                </a:ext>
              </a:extLst>
            </p:cNvPr>
            <p:cNvSpPr/>
            <p:nvPr/>
          </p:nvSpPr>
          <p:spPr>
            <a:xfrm>
              <a:off x="6546085" y="2221867"/>
              <a:ext cx="5248656" cy="2103120"/>
            </a:xfrm>
            <a:prstGeom prst="roundRect">
              <a:avLst>
                <a:gd name="adj" fmla="val 4896"/>
              </a:avLst>
            </a:prstGeom>
            <a:gradFill>
              <a:gsLst>
                <a:gs pos="100000">
                  <a:srgbClr val="12E2EC"/>
                </a:gs>
                <a:gs pos="64000">
                  <a:srgbClr val="24A1C0"/>
                </a:gs>
                <a:gs pos="7000">
                  <a:srgbClr val="39528B"/>
                </a:gs>
              </a:gsLst>
              <a:lin ang="18900000" scaled="1"/>
            </a:gradFill>
            <a:ln w="25400" cap="flat">
              <a:noFill/>
              <a:prstDash val="solid"/>
              <a:round/>
            </a:ln>
            <a:effectLst>
              <a:outerShdw blurRad="342900" dist="76200" dir="2700000" algn="tl" rotWithShape="0">
                <a:srgbClr val="093667">
                  <a:alpha val="67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  <a:sym typeface="Helvetica"/>
              </a:endParaRPr>
            </a:p>
          </p:txBody>
        </p:sp>
        <p:sp>
          <p:nvSpPr>
            <p:cNvPr id="33" name="Textfeld 39">
              <a:extLst>
                <a:ext uri="{FF2B5EF4-FFF2-40B4-BE49-F238E27FC236}">
                  <a16:creationId xmlns:a16="http://schemas.microsoft.com/office/drawing/2014/main" id="{A2B6DABE-8867-F346-A720-A9D1B2273CD3}"/>
                </a:ext>
              </a:extLst>
            </p:cNvPr>
            <p:cNvSpPr txBox="1"/>
            <p:nvPr/>
          </p:nvSpPr>
          <p:spPr>
            <a:xfrm>
              <a:off x="6811505" y="2497578"/>
              <a:ext cx="4565646" cy="10663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spcBef>
                  <a:spcPts val="800"/>
                </a:spcBef>
                <a:defRPr sz="2000">
                  <a:solidFill>
                    <a:srgbClr val="00B5C6"/>
                  </a:solidFill>
                  <a:latin typeface="Hind Siliguri SemiBold"/>
                  <a:ea typeface="Hind Siliguri SemiBold"/>
                  <a:cs typeface="Hind Siliguri SemiBold"/>
                  <a:sym typeface="Hind Siliguri SemiBold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8D4DE"/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ind Siliguri SemiBold"/>
                </a:rPr>
                <a:t>Aggregation, clustering &amp; alignment in the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8D4DE"/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ind Siliguri SemiBold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945A31-33C4-42D7-B84A-2B97ECE79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27" y="3103927"/>
            <a:ext cx="6532539" cy="3458431"/>
          </a:xfrm>
          <a:prstGeom prst="rect">
            <a:avLst/>
          </a:prstGeom>
        </p:spPr>
      </p:pic>
      <p:sp>
        <p:nvSpPr>
          <p:cNvPr id="10" name="The Path to Mass Production">
            <a:extLst>
              <a:ext uri="{FF2B5EF4-FFF2-40B4-BE49-F238E27FC236}">
                <a16:creationId xmlns:a16="http://schemas.microsoft.com/office/drawing/2014/main" id="{73F3EF0A-87BA-4DCA-8740-26AD1E621B47}"/>
              </a:ext>
            </a:extLst>
          </p:cNvPr>
          <p:cNvSpPr txBox="1"/>
          <p:nvPr/>
        </p:nvSpPr>
        <p:spPr>
          <a:xfrm>
            <a:off x="6553200" y="609600"/>
            <a:ext cx="4590988" cy="5918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>
            <a:normAutofit fontScale="92500"/>
          </a:bodyPr>
          <a:lstStyle>
            <a:defPPr>
              <a:defRPr lang="en-US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2FE1F4"/>
                </a:solidFill>
                <a:latin typeface="Hind Siliguri SemiBold"/>
                <a:ea typeface="Hind Siliguri SemiBold"/>
                <a:cs typeface="Hind Siliguri SemiBold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How It Works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Processing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C3DF77-4CC5-4184-BDE5-6F8744130BEA}"/>
              </a:ext>
            </a:extLst>
          </p:cNvPr>
          <p:cNvSpPr/>
          <p:nvPr/>
        </p:nvSpPr>
        <p:spPr>
          <a:xfrm>
            <a:off x="8645313" y="1280160"/>
            <a:ext cx="390293" cy="3902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5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404291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table, computer, keyboard&#10;&#10;Description automatically generated">
            <a:extLst>
              <a:ext uri="{FF2B5EF4-FFF2-40B4-BE49-F238E27FC236}">
                <a16:creationId xmlns:a16="http://schemas.microsoft.com/office/drawing/2014/main" id="{4605C5E9-1422-1740-A734-246314E8E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9569"/>
          <a:stretch/>
        </p:blipFill>
        <p:spPr>
          <a:xfrm>
            <a:off x="-7641" y="0"/>
            <a:ext cx="6766383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602302C-8930-0E4C-97EC-8E8FA6C17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9"/>
          <a:stretch/>
        </p:blipFill>
        <p:spPr>
          <a:xfrm>
            <a:off x="1753385" y="443060"/>
            <a:ext cx="6763586" cy="6858000"/>
          </a:xfrm>
          <a:prstGeom prst="rect">
            <a:avLst/>
          </a:prstGeom>
        </p:spPr>
      </p:pic>
      <p:sp>
        <p:nvSpPr>
          <p:cNvPr id="13" name="The Path to Mass Production">
            <a:extLst>
              <a:ext uri="{FF2B5EF4-FFF2-40B4-BE49-F238E27FC236}">
                <a16:creationId xmlns:a16="http://schemas.microsoft.com/office/drawing/2014/main" id="{F966E1F3-BEA9-4C3E-94C6-260CBD29D86D}"/>
              </a:ext>
            </a:extLst>
          </p:cNvPr>
          <p:cNvSpPr txBox="1"/>
          <p:nvPr/>
        </p:nvSpPr>
        <p:spPr>
          <a:xfrm>
            <a:off x="7601012" y="0"/>
            <a:ext cx="4590988" cy="5918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2FE1F4"/>
                </a:solidFill>
                <a:latin typeface="Hind Siliguri SemiBold"/>
                <a:ea typeface="Hind Siliguri SemiBold"/>
                <a:cs typeface="Hind Siliguri SemiBold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How It Works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Mapping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CE680C-E9A0-42BD-8F9B-DABDF512E6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39"/>
          <a:stretch/>
        </p:blipFill>
        <p:spPr>
          <a:xfrm>
            <a:off x="3392334" y="716438"/>
            <a:ext cx="8799665" cy="60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6003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table, computer, keyboard&#10;&#10;Description automatically generated">
            <a:extLst>
              <a:ext uri="{FF2B5EF4-FFF2-40B4-BE49-F238E27FC236}">
                <a16:creationId xmlns:a16="http://schemas.microsoft.com/office/drawing/2014/main" id="{4605C5E9-1422-1740-A734-246314E8E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9569"/>
          <a:stretch/>
        </p:blipFill>
        <p:spPr>
          <a:xfrm>
            <a:off x="-7641" y="0"/>
            <a:ext cx="6766383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602302C-8930-0E4C-97EC-8E8FA6C17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9"/>
          <a:stretch/>
        </p:blipFill>
        <p:spPr>
          <a:xfrm>
            <a:off x="1753385" y="443060"/>
            <a:ext cx="676358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9A05256-CBBC-49B1-91B2-6C8EE88D063A}"/>
              </a:ext>
            </a:extLst>
          </p:cNvPr>
          <p:cNvGrpSpPr/>
          <p:nvPr/>
        </p:nvGrpSpPr>
        <p:grpSpPr>
          <a:xfrm>
            <a:off x="757085" y="694499"/>
            <a:ext cx="11378353" cy="6088085"/>
            <a:chOff x="757085" y="694499"/>
            <a:chExt cx="11378353" cy="60880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027ADF-D6E1-4C1A-A08D-58FB12E5D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138" t="6939" r="5104"/>
            <a:stretch/>
          </p:blipFill>
          <p:spPr>
            <a:xfrm>
              <a:off x="3412502" y="694499"/>
              <a:ext cx="8722936" cy="60880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E5F6A0-92F6-459D-A994-570C8B05AD0E}"/>
                </a:ext>
              </a:extLst>
            </p:cNvPr>
            <p:cNvSpPr txBox="1"/>
            <p:nvPr/>
          </p:nvSpPr>
          <p:spPr>
            <a:xfrm>
              <a:off x="8209935" y="4523078"/>
              <a:ext cx="3886173" cy="22159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INFRASTRUCTURE MAPS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Align to local GIS and LRS maps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Potential to address MIRE Reporting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Before/After assessment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 detection over time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 &amp; Safety planning</a:t>
              </a:r>
            </a:p>
          </p:txBody>
        </p:sp>
        <p:sp>
          <p:nvSpPr>
            <p:cNvPr id="26" name="Content Placeholder 10">
              <a:extLst>
                <a:ext uri="{FF2B5EF4-FFF2-40B4-BE49-F238E27FC236}">
                  <a16:creationId xmlns:a16="http://schemas.microsoft.com/office/drawing/2014/main" id="{89446046-047D-403C-B5BB-E3B8289FD612}"/>
                </a:ext>
              </a:extLst>
            </p:cNvPr>
            <p:cNvSpPr txBox="1">
              <a:spLocks/>
            </p:cNvSpPr>
            <p:nvPr/>
          </p:nvSpPr>
          <p:spPr>
            <a:xfrm>
              <a:off x="757085" y="707922"/>
              <a:ext cx="2674374" cy="6073877"/>
            </a:xfrm>
            <a:prstGeom prst="rect">
              <a:avLst/>
            </a:prstGeom>
            <a:solidFill>
              <a:srgbClr val="2F5597"/>
            </a:solidFill>
          </p:spPr>
          <p:txBody>
            <a:bodyPr>
              <a:normAutofit lnSpcReduction="10000"/>
            </a:bodyPr>
            <a:lstStyle>
              <a:lvl1pPr marL="228600" marR="0" indent="-228600" algn="l" defTabSz="609600" latinLnBrk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 sz="2800" b="0" i="0" u="none" strike="noStrike" cap="none" spc="0" baseline="0">
                  <a:solidFill>
                    <a:schemeClr val="bg2"/>
                  </a:solidFill>
                  <a:uFillTx/>
                  <a:latin typeface="IntelOne Display Regular" panose="020B0503020203020204" pitchFamily="34" charset="77"/>
                  <a:ea typeface="IntelOne Display Regular" panose="020B0503020203020204" pitchFamily="34" charset="77"/>
                  <a:cs typeface="IntelOne Display Regular" panose="020B0503020203020204" pitchFamily="34" charset="77"/>
                  <a:sym typeface="Helvetica"/>
                </a:defRPr>
              </a:lvl1pPr>
              <a:lvl2pPr marL="431800" marR="0" indent="-203200" algn="l" defTabSz="609600" latinLnBrk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2400" b="0" i="0" u="none" strike="noStrike" cap="none" spc="0" baseline="0">
                  <a:solidFill>
                    <a:schemeClr val="bg2"/>
                  </a:solidFill>
                  <a:uFillTx/>
                  <a:latin typeface="IntelOne Display Regular" panose="020B0503020203020204" pitchFamily="34" charset="77"/>
                  <a:ea typeface="IntelOne Display Regular" panose="020B0503020203020204" pitchFamily="34" charset="77"/>
                  <a:cs typeface="IntelOne Display Regular" panose="020B0503020203020204" pitchFamily="34" charset="77"/>
                  <a:sym typeface="Helvetica"/>
                </a:defRPr>
              </a:lvl2pPr>
              <a:lvl3pPr marL="686594" marR="0" indent="-197644" algn="l" defTabSz="609600" latinLnBrk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2000" b="0" i="0" u="none" strike="noStrike" cap="none" spc="0" baseline="0">
                  <a:solidFill>
                    <a:schemeClr val="bg2"/>
                  </a:solidFill>
                  <a:uFillTx/>
                  <a:latin typeface="Clear Sans" panose="020B0503030202020304" pitchFamily="34" charset="0"/>
                  <a:ea typeface="Clear Sans" panose="020B0503030202020304" pitchFamily="34" charset="0"/>
                  <a:cs typeface="Clear Sans" panose="020B0503030202020304" pitchFamily="34" charset="0"/>
                  <a:sym typeface="Helvetica"/>
                </a:defRPr>
              </a:lvl3pPr>
              <a:lvl4pPr marL="919957" marR="0" indent="-228600" algn="l" defTabSz="609600" latinLnBrk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bg2"/>
                  </a:solidFill>
                  <a:uFillTx/>
                  <a:latin typeface="Clear Sans" panose="020B0503030202020304" pitchFamily="34" charset="0"/>
                  <a:ea typeface="Clear Sans" panose="020B0503030202020304" pitchFamily="34" charset="0"/>
                  <a:cs typeface="Clear Sans" panose="020B0503030202020304" pitchFamily="34" charset="0"/>
                  <a:sym typeface="Helvetica"/>
                </a:defRPr>
              </a:lvl4pPr>
              <a:lvl5pPr marL="1148557" marR="0" indent="-228600" algn="l" defTabSz="609600" latinLnBrk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600" b="0" i="0" u="none" strike="noStrike" cap="none" spc="0" baseline="0">
                  <a:solidFill>
                    <a:schemeClr val="bg2"/>
                  </a:solidFill>
                  <a:uFillTx/>
                  <a:latin typeface="Clear Sans" panose="020B0503030202020304" pitchFamily="34" charset="0"/>
                  <a:ea typeface="Clear Sans" panose="020B0503030202020304" pitchFamily="34" charset="0"/>
                  <a:cs typeface="Clear Sans" panose="020B0503030202020304" pitchFamily="34" charset="0"/>
                  <a:sym typeface="Helvetica"/>
                </a:defRPr>
              </a:lvl5pPr>
              <a:lvl6pPr marL="0" marR="0" indent="571500" algn="l" defTabSz="60960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0" i="0" u="none" strike="noStrike" cap="none" spc="0" baseline="0">
                  <a:solidFill>
                    <a:srgbClr val="5E5E5E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6pPr>
              <a:lvl7pPr marL="0" marR="0" indent="685800" algn="l" defTabSz="60960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0" i="0" u="none" strike="noStrike" cap="none" spc="0" baseline="0">
                  <a:solidFill>
                    <a:srgbClr val="5E5E5E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7pPr>
              <a:lvl8pPr marL="0" marR="0" indent="800100" algn="l" defTabSz="60960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0" i="0" u="none" strike="noStrike" cap="none" spc="0" baseline="0">
                  <a:solidFill>
                    <a:srgbClr val="5E5E5E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8pPr>
              <a:lvl9pPr marL="0" marR="0" indent="914400" algn="l" defTabSz="60960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0" i="0" u="none" strike="noStrike" cap="none" spc="0" baseline="0">
                  <a:solidFill>
                    <a:srgbClr val="5E5E5E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br>
                <a:rPr kumimoji="0" lang="en-US" sz="1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Road Furniture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Traffic Lights 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Traffic Signs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Road Edges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  <a:p>
              <a:pPr marL="0" marR="0" lvl="0" indent="0" algn="r" defTabSz="6096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Pavement Markings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Road Markings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Lane Markings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Crosswalks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Stop Lines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Geometry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Road &amp; Lane Widths 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Slope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Curvature</a:t>
              </a:r>
            </a:p>
            <a:p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`</a:t>
              </a:r>
            </a:p>
          </p:txBody>
        </p:sp>
      </p:grpSp>
      <p:sp>
        <p:nvSpPr>
          <p:cNvPr id="13" name="The Path to Mass Production">
            <a:extLst>
              <a:ext uri="{FF2B5EF4-FFF2-40B4-BE49-F238E27FC236}">
                <a16:creationId xmlns:a16="http://schemas.microsoft.com/office/drawing/2014/main" id="{F966E1F3-BEA9-4C3E-94C6-260CBD29D86D}"/>
              </a:ext>
            </a:extLst>
          </p:cNvPr>
          <p:cNvSpPr txBox="1"/>
          <p:nvPr/>
        </p:nvSpPr>
        <p:spPr>
          <a:xfrm>
            <a:off x="8397426" y="0"/>
            <a:ext cx="4590988" cy="5918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2FE1F4"/>
                </a:solidFill>
                <a:latin typeface="Hind Siliguri SemiBold"/>
                <a:ea typeface="Hind Siliguri SemiBold"/>
                <a:cs typeface="Hind Siliguri SemiBold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Siliguri"/>
              </a:rPr>
              <a:t>Rich Map Details</a:t>
            </a:r>
          </a:p>
        </p:txBody>
      </p:sp>
    </p:spTree>
    <p:extLst>
      <p:ext uri="{BB962C8B-B14F-4D97-AF65-F5344CB8AC3E}">
        <p14:creationId xmlns:p14="http://schemas.microsoft.com/office/powerpoint/2010/main" val="239383468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7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התאמה אישית 1">
      <a:majorFont>
        <a:latin typeface="IntelOne Display Regular"/>
        <a:ea typeface="Helvetica Neue"/>
        <a:cs typeface="Intel Clear Hebrew"/>
      </a:majorFont>
      <a:minorFont>
        <a:latin typeface="Clear Sans"/>
        <a:ea typeface="Helvetica Neue"/>
        <a:cs typeface="Intel Clear Hebrew Light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eme1">
  <a:themeElements>
    <a:clrScheme name="MBE">
      <a:dk1>
        <a:srgbClr val="2C4269"/>
      </a:dk1>
      <a:lt1>
        <a:srgbClr val="01AABC"/>
      </a:lt1>
      <a:dk2>
        <a:srgbClr val="DB5967"/>
      </a:dk2>
      <a:lt2>
        <a:srgbClr val="E7E6E6"/>
      </a:lt2>
      <a:accent1>
        <a:srgbClr val="2C4269"/>
      </a:accent1>
      <a:accent2>
        <a:srgbClr val="797892"/>
      </a:accent2>
      <a:accent3>
        <a:srgbClr val="C9C6D1"/>
      </a:accent3>
      <a:accent4>
        <a:srgbClr val="01AABC"/>
      </a:accent4>
      <a:accent5>
        <a:srgbClr val="53C5D3"/>
      </a:accent5>
      <a:accent6>
        <a:srgbClr val="C8E9ED"/>
      </a:accent6>
      <a:hlink>
        <a:srgbClr val="2C4269"/>
      </a:hlink>
      <a:folHlink>
        <a:srgbClr val="2C42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6B6D181-DB61-CD4C-ADA3-1ADCEF0BD4FC}" vid="{1308DA4D-A1C0-234D-98CE-2C6CB7668B90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4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התאמה אישית 1">
      <a:majorFont>
        <a:latin typeface="IntelOne Display Regular"/>
        <a:ea typeface="Helvetica Neue"/>
        <a:cs typeface="Intel Clear Hebrew"/>
      </a:majorFont>
      <a:minorFont>
        <a:latin typeface="Clear Sans"/>
        <a:ea typeface="Helvetica Neue"/>
        <a:cs typeface="Intel Clear Hebrew Light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8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התאמה אישית 1">
      <a:majorFont>
        <a:latin typeface="IntelOne Display Regular"/>
        <a:ea typeface="Helvetica Neue"/>
        <a:cs typeface="Intel Clear Hebrew"/>
      </a:majorFont>
      <a:minorFont>
        <a:latin typeface="Clear Sans"/>
        <a:ea typeface="Helvetica Neue"/>
        <a:cs typeface="Intel Clear Hebrew Light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789</Words>
  <Application>Microsoft Office PowerPoint</Application>
  <PresentationFormat>Widescreen</PresentationFormat>
  <Paragraphs>143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Arial</vt:lpstr>
      <vt:lpstr>Arial Black</vt:lpstr>
      <vt:lpstr>Arial Bold</vt:lpstr>
      <vt:lpstr>Bahnschrift</vt:lpstr>
      <vt:lpstr>Calibri</vt:lpstr>
      <vt:lpstr>Calibri Light</vt:lpstr>
      <vt:lpstr>Clear Sans</vt:lpstr>
      <vt:lpstr>Helvetica</vt:lpstr>
      <vt:lpstr>Helvetica Neue Medium</vt:lpstr>
      <vt:lpstr>Intel Clear</vt:lpstr>
      <vt:lpstr>IntelOne Display Light</vt:lpstr>
      <vt:lpstr>IntelOne Display Medium</vt:lpstr>
      <vt:lpstr>IntelOne Display Regular</vt:lpstr>
      <vt:lpstr>IntelOne Text Bold</vt:lpstr>
      <vt:lpstr>Proxima Nova</vt:lpstr>
      <vt:lpstr>Symbol</vt:lpstr>
      <vt:lpstr>Wingdings</vt:lpstr>
      <vt:lpstr>27_BasicWhite</vt:lpstr>
      <vt:lpstr>Theme1</vt:lpstr>
      <vt:lpstr>8_Office Theme</vt:lpstr>
      <vt:lpstr>24_BasicWhite</vt:lpstr>
      <vt:lpstr>28_BasicWhite</vt:lpstr>
      <vt:lpstr>PowerPoint Presentation</vt:lpstr>
      <vt:lpstr>Imagine if you could understand your roads in near-real time…</vt:lpstr>
      <vt:lpstr>Connected Vehicles with camera-based systems </vt:lpstr>
      <vt:lpstr>Connected vehicles bring opportunity for insights </vt:lpstr>
      <vt:lpstr>Cost Effective Crowdsourced Mapping</vt:lpstr>
      <vt:lpstr>PowerPoint Presentation</vt:lpstr>
      <vt:lpstr>PowerPoint Presentation</vt:lpstr>
      <vt:lpstr>PowerPoint Presentation</vt:lpstr>
      <vt:lpstr>PowerPoint Presentation</vt:lpstr>
      <vt:lpstr>Simple Cost Analysis of Roadway Asset Information</vt:lpstr>
      <vt:lpstr>         Example of CAV-Vision Based Data Coverage </vt:lpstr>
      <vt:lpstr>PowerPoint Presentation</vt:lpstr>
      <vt:lpstr>Two Decades of Road Tested ADAS  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Swank</dc:creator>
  <cp:lastModifiedBy>Brenda Swank</cp:lastModifiedBy>
  <cp:revision>1</cp:revision>
  <dcterms:created xsi:type="dcterms:W3CDTF">2022-11-22T19:53:50Z</dcterms:created>
  <dcterms:modified xsi:type="dcterms:W3CDTF">2022-11-22T19:54:28Z</dcterms:modified>
</cp:coreProperties>
</file>